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5143500" type="screen16x9"/>
  <p:notesSz cx="5143500" cy="9144000"/>
  <p:embeddedFontLst>
    <p:embeddedFont>
      <p:font typeface="Calibri" panose="020F0502020204030204" pitchFamily="34" charset="0"/>
      <p:regular r:id="rId13"/>
      <p:bold r:id="rId14"/>
      <p:italic r:id="rId15"/>
      <p:boldItalic r:id="rId16"/>
    </p:embeddedFont>
    <p:embeddedFont>
      <p:font typeface="Montserrat Black" panose="020B0604020202020204" charset="-52"/>
      <p:regular r:id="rId17"/>
      <p:bold r:id="rId18"/>
    </p:embeddedFont>
    <p:embeddedFont>
      <p:font typeface="Inconsolata" panose="020B0604020202020204" charset="0"/>
      <p:regular r:id="rId19"/>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54" d="100"/>
          <a:sy n="54" d="100"/>
        </p:scale>
        <p:origin x="20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48883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8ECE4"/>
          </a:solidFill>
          <a:ln/>
        </p:spPr>
      </p:sp>
      <p:sp>
        <p:nvSpPr>
          <p:cNvPr id="3" name="Shape 1"/>
          <p:cNvSpPr/>
          <p:nvPr/>
        </p:nvSpPr>
        <p:spPr>
          <a:xfrm>
            <a:off x="0" y="0"/>
            <a:ext cx="9144000" cy="5143500"/>
          </a:xfrm>
          <a:prstGeom prst="rect">
            <a:avLst/>
          </a:prstGeom>
          <a:solidFill>
            <a:srgbClr val="F8ECE4"/>
          </a:solidFill>
          <a:ln/>
        </p:spPr>
      </p:sp>
      <p:pic>
        <p:nvPicPr>
          <p:cNvPr id="4" name="Image 0" descr="preencoded.png">
            <a:hlinkClick r:id="rId2"/>
          </p:cNvPr>
          <p:cNvPicPr>
            <a:picLocks noChangeAspect="1"/>
          </p:cNvPicPr>
          <p:nvPr/>
        </p:nvPicPr>
        <p:blipFill>
          <a:blip r:embed="rId3"/>
          <a:stretch>
            <a:fillRect/>
          </a:stretch>
        </p:blipFill>
        <p:spPr>
          <a:xfrm>
            <a:off x="8029180" y="4844491"/>
            <a:ext cx="1071843" cy="25603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67.jpeg"/><Relationship Id="rId3" Type="http://schemas.openxmlformats.org/officeDocument/2006/relationships/image" Target="../media/image62.jpeg"/><Relationship Id="rId7" Type="http://schemas.openxmlformats.org/officeDocument/2006/relationships/image" Target="../media/image66.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65.jpeg"/><Relationship Id="rId11" Type="http://schemas.openxmlformats.org/officeDocument/2006/relationships/image" Target="../media/image70.jpeg"/><Relationship Id="rId5" Type="http://schemas.openxmlformats.org/officeDocument/2006/relationships/image" Target="../media/image64.jpeg"/><Relationship Id="rId10" Type="http://schemas.openxmlformats.org/officeDocument/2006/relationships/image" Target="../media/image69.jpeg"/><Relationship Id="rId4" Type="http://schemas.openxmlformats.org/officeDocument/2006/relationships/image" Target="../media/image63.jpeg"/><Relationship Id="rId9" Type="http://schemas.openxmlformats.org/officeDocument/2006/relationships/image" Target="../media/image68.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5.jpeg"/><Relationship Id="rId3" Type="http://schemas.openxmlformats.org/officeDocument/2006/relationships/image" Target="../media/image9.png"/><Relationship Id="rId7" Type="http://schemas.openxmlformats.org/officeDocument/2006/relationships/image" Target="../media/image8.svg"/><Relationship Id="rId12"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3.jpeg"/><Relationship Id="rId5" Type="http://schemas.openxmlformats.org/officeDocument/2006/relationships/image" Target="../media/image6.svg"/><Relationship Id="rId10" Type="http://schemas.openxmlformats.org/officeDocument/2006/relationships/image" Target="../media/image12.jpeg"/><Relationship Id="rId9" Type="http://schemas.openxmlformats.org/officeDocument/2006/relationships/image" Target="../media/image10.svg"/><Relationship Id="rId14" Type="http://schemas.openxmlformats.org/officeDocument/2006/relationships/image" Target="../media/image16.jpeg"/></Relationships>
</file>

<file path=ppt/slides/_rels/slide5.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10" Type="http://schemas.openxmlformats.org/officeDocument/2006/relationships/image" Target="../media/image24.jpeg"/><Relationship Id="rId4" Type="http://schemas.openxmlformats.org/officeDocument/2006/relationships/image" Target="../media/image18.jpeg"/><Relationship Id="rId9" Type="http://schemas.openxmlformats.org/officeDocument/2006/relationships/image" Target="../media/image23.jpeg"/></Relationships>
</file>

<file path=ppt/slides/_rels/slide6.xml.rels><?xml version="1.0" encoding="UTF-8" standalone="yes"?>
<Relationships xmlns="http://schemas.openxmlformats.org/package/2006/relationships"><Relationship Id="rId8" Type="http://schemas.openxmlformats.org/officeDocument/2006/relationships/image" Target="../media/image30.jpeg"/><Relationship Id="rId13" Type="http://schemas.openxmlformats.org/officeDocument/2006/relationships/image" Target="../media/image35.jpeg"/><Relationship Id="rId3" Type="http://schemas.openxmlformats.org/officeDocument/2006/relationships/image" Target="../media/image25.png"/><Relationship Id="rId7" Type="http://schemas.openxmlformats.org/officeDocument/2006/relationships/image" Target="../media/image29.jpeg"/><Relationship Id="rId12" Type="http://schemas.openxmlformats.org/officeDocument/2006/relationships/image" Target="../media/image34.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8.jpeg"/><Relationship Id="rId11" Type="http://schemas.openxmlformats.org/officeDocument/2006/relationships/image" Target="../media/image33.jpeg"/><Relationship Id="rId5" Type="http://schemas.openxmlformats.org/officeDocument/2006/relationships/image" Target="../media/image27.jpeg"/><Relationship Id="rId10" Type="http://schemas.openxmlformats.org/officeDocument/2006/relationships/image" Target="../media/image32.jpeg"/><Relationship Id="rId4" Type="http://schemas.openxmlformats.org/officeDocument/2006/relationships/image" Target="../media/image26.jpeg"/><Relationship Id="rId9" Type="http://schemas.openxmlformats.org/officeDocument/2006/relationships/image" Target="../media/image31.jpeg"/></Relationships>
</file>

<file path=ppt/slides/_rels/slide7.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6.png"/><Relationship Id="rId7" Type="http://schemas.openxmlformats.org/officeDocument/2006/relationships/image" Target="../media/image39.jpeg"/><Relationship Id="rId12" Type="http://schemas.openxmlformats.org/officeDocument/2006/relationships/image" Target="../media/image44.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8.jpeg"/><Relationship Id="rId11" Type="http://schemas.openxmlformats.org/officeDocument/2006/relationships/image" Target="../media/image43.jpeg"/><Relationship Id="rId5" Type="http://schemas.openxmlformats.org/officeDocument/2006/relationships/image" Target="../media/image37.jpeg"/><Relationship Id="rId10" Type="http://schemas.openxmlformats.org/officeDocument/2006/relationships/image" Target="../media/image42.jpeg"/><Relationship Id="rId4" Type="http://schemas.openxmlformats.org/officeDocument/2006/relationships/image" Target="../media/image14.svg"/><Relationship Id="rId9" Type="http://schemas.openxmlformats.org/officeDocument/2006/relationships/image" Target="../media/image41.jpeg"/></Relationships>
</file>

<file path=ppt/slides/_rels/slide8.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image" Target="../media/image45.jpeg"/><Relationship Id="rId7" Type="http://schemas.openxmlformats.org/officeDocument/2006/relationships/image" Target="../media/image49.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8.jpeg"/><Relationship Id="rId5" Type="http://schemas.openxmlformats.org/officeDocument/2006/relationships/image" Target="../media/image47.jpeg"/><Relationship Id="rId10" Type="http://schemas.openxmlformats.org/officeDocument/2006/relationships/image" Target="../media/image52.jpg"/><Relationship Id="rId4" Type="http://schemas.openxmlformats.org/officeDocument/2006/relationships/image" Target="../media/image46.jpeg"/><Relationship Id="rId9" Type="http://schemas.openxmlformats.org/officeDocument/2006/relationships/image" Target="../media/image51.jpeg"/></Relationships>
</file>

<file path=ppt/slides/_rels/slide9.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image" Target="../media/image53.jpeg"/><Relationship Id="rId7" Type="http://schemas.openxmlformats.org/officeDocument/2006/relationships/image" Target="../media/image57.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6.jpeg"/><Relationship Id="rId11" Type="http://schemas.openxmlformats.org/officeDocument/2006/relationships/image" Target="../media/image61.jpg"/><Relationship Id="rId5" Type="http://schemas.openxmlformats.org/officeDocument/2006/relationships/image" Target="../media/image55.jpeg"/><Relationship Id="rId10" Type="http://schemas.openxmlformats.org/officeDocument/2006/relationships/image" Target="../media/image60.jpeg"/><Relationship Id="rId4" Type="http://schemas.openxmlformats.org/officeDocument/2006/relationships/image" Target="../media/image54.jpeg"/><Relationship Id="rId9" Type="http://schemas.openxmlformats.org/officeDocument/2006/relationships/image" Target="../media/image59.jpe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5715000" y="0"/>
            <a:ext cx="3429000" cy="5143500"/>
          </a:xfrm>
          <a:prstGeom prst="rect">
            <a:avLst/>
          </a:prstGeom>
          <a:solidFill>
            <a:srgbClr val="F8ECE4"/>
          </a:solidFill>
          <a:ln/>
        </p:spPr>
      </p:sp>
      <p:sp>
        <p:nvSpPr>
          <p:cNvPr id="4" name="Text 1"/>
          <p:cNvSpPr/>
          <p:nvPr/>
        </p:nvSpPr>
        <p:spPr>
          <a:xfrm>
            <a:off x="496119" y="1507852"/>
            <a:ext cx="4722763" cy="775097"/>
          </a:xfrm>
          <a:prstGeom prst="rect">
            <a:avLst/>
          </a:prstGeom>
          <a:noFill/>
          <a:ln/>
        </p:spPr>
        <p:txBody>
          <a:bodyPr wrap="square" lIns="0" tIns="0" rIns="0" bIns="0" rtlCol="0" anchor="t">
            <a:normAutofit/>
          </a:bodyPr>
          <a:lstStyle/>
          <a:p>
            <a:pPr marL="0" indent="0" algn="l">
              <a:lnSpc>
                <a:spcPct val="104000"/>
              </a:lnSpc>
              <a:buNone/>
            </a:pPr>
            <a:r>
              <a:rPr lang="en-US" sz="2400" dirty="0">
                <a:solidFill>
                  <a:srgbClr val="151617"/>
                </a:solidFill>
                <a:latin typeface="Montserrat Black" pitchFamily="34" charset="0"/>
                <a:ea typeface="Montserrat Black" pitchFamily="34" charset="-122"/>
                <a:cs typeface="Montserrat Black" pitchFamily="34" charset="-120"/>
              </a:rPr>
              <a:t>Звіт табору «Сонячний промінчик»</a:t>
            </a:r>
            <a:endParaRPr lang="en-US" sz="2400" dirty="0"/>
          </a:p>
        </p:txBody>
      </p:sp>
      <p:sp>
        <p:nvSpPr>
          <p:cNvPr id="5" name="Shape 2"/>
          <p:cNvSpPr/>
          <p:nvPr/>
        </p:nvSpPr>
        <p:spPr>
          <a:xfrm>
            <a:off x="496119" y="2468984"/>
            <a:ext cx="2008733" cy="233214"/>
          </a:xfrm>
          <a:prstGeom prst="roundRect">
            <a:avLst>
              <a:gd name="adj" fmla="val 2451"/>
            </a:avLst>
          </a:prstGeom>
          <a:solidFill>
            <a:srgbClr val="E4E6E7"/>
          </a:solidFill>
          <a:ln/>
        </p:spPr>
      </p:sp>
      <p:sp>
        <p:nvSpPr>
          <p:cNvPr id="6" name="Text 3"/>
          <p:cNvSpPr/>
          <p:nvPr/>
        </p:nvSpPr>
        <p:spPr>
          <a:xfrm>
            <a:off x="570533" y="2506190"/>
            <a:ext cx="2696178" cy="196007"/>
          </a:xfrm>
          <a:prstGeom prst="rect">
            <a:avLst/>
          </a:prstGeom>
          <a:noFill/>
          <a:ln/>
        </p:spPr>
        <p:txBody>
          <a:bodyPr wrap="none" lIns="0" tIns="0" rIns="0" bIns="0" rtlCol="0" anchor="t"/>
          <a:lstStyle/>
          <a:p>
            <a:pPr marL="0" indent="0" algn="l">
              <a:lnSpc>
                <a:spcPct val="133000"/>
              </a:lnSpc>
              <a:buNone/>
            </a:pPr>
            <a:r>
              <a:rPr lang="en-US" sz="750" dirty="0">
                <a:solidFill>
                  <a:srgbClr val="151617"/>
                </a:solidFill>
                <a:latin typeface="Inconsolata" pitchFamily="34" charset="0"/>
                <a:ea typeface="Inconsolata" pitchFamily="34" charset="-122"/>
                <a:cs typeface="Inconsolata" pitchFamily="34" charset="-120"/>
              </a:rPr>
              <a:t>КОНЦІВСЬКИЙ ЛІЦЕЙ · ЛІТНЯ </a:t>
            </a:r>
            <a:r>
              <a:rPr lang="en-US" sz="750" dirty="0" smtClean="0">
                <a:solidFill>
                  <a:srgbClr val="151617"/>
                </a:solidFill>
                <a:latin typeface="Inconsolata" pitchFamily="34" charset="0"/>
                <a:ea typeface="Inconsolata" pitchFamily="34" charset="-122"/>
                <a:cs typeface="Inconsolata" pitchFamily="34" charset="-120"/>
              </a:rPr>
              <a:t>ЗМІНА</a:t>
            </a:r>
            <a:r>
              <a:rPr lang="uk-UA" sz="750" dirty="0" smtClean="0">
                <a:solidFill>
                  <a:srgbClr val="151617"/>
                </a:solidFill>
                <a:latin typeface="Inconsolata" pitchFamily="34" charset="0"/>
                <a:ea typeface="Inconsolata" pitchFamily="34" charset="-122"/>
                <a:cs typeface="Inconsolata" pitchFamily="34" charset="-120"/>
              </a:rPr>
              <a:t> 2025-2026 </a:t>
            </a:r>
            <a:r>
              <a:rPr lang="uk-UA" sz="750" dirty="0" err="1" smtClean="0">
                <a:solidFill>
                  <a:srgbClr val="151617"/>
                </a:solidFill>
                <a:latin typeface="Inconsolata" pitchFamily="34" charset="0"/>
                <a:ea typeface="Inconsolata" pitchFamily="34" charset="-122"/>
                <a:cs typeface="Inconsolata" pitchFamily="34" charset="-120"/>
              </a:rPr>
              <a:t>н.р</a:t>
            </a:r>
            <a:r>
              <a:rPr lang="uk-UA" sz="750" dirty="0" smtClean="0">
                <a:solidFill>
                  <a:srgbClr val="151617"/>
                </a:solidFill>
                <a:latin typeface="Inconsolata" pitchFamily="34" charset="0"/>
                <a:ea typeface="Inconsolata" pitchFamily="34" charset="-122"/>
                <a:cs typeface="Inconsolata" pitchFamily="34" charset="-120"/>
              </a:rPr>
              <a:t>.</a:t>
            </a:r>
          </a:p>
          <a:p>
            <a:pPr marL="0" indent="0" algn="l">
              <a:lnSpc>
                <a:spcPct val="133000"/>
              </a:lnSpc>
              <a:buNone/>
            </a:pPr>
            <a:endParaRPr lang="en-US" sz="750" dirty="0"/>
          </a:p>
        </p:txBody>
      </p:sp>
      <p:sp>
        <p:nvSpPr>
          <p:cNvPr id="7" name="Text 4"/>
          <p:cNvSpPr/>
          <p:nvPr/>
        </p:nvSpPr>
        <p:spPr>
          <a:xfrm>
            <a:off x="496119" y="2841724"/>
            <a:ext cx="4722763" cy="170235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1617"/>
                </a:solidFill>
                <a:latin typeface="Inconsolata" pitchFamily="34" charset="0"/>
                <a:ea typeface="Inconsolata" pitchFamily="34" charset="-122"/>
                <a:cs typeface="Inconsolata" pitchFamily="34" charset="-120"/>
              </a:rPr>
              <a:t>Чотирнадцять </a:t>
            </a:r>
            <a:r>
              <a:rPr lang="en-US" sz="950" dirty="0" err="1">
                <a:solidFill>
                  <a:srgbClr val="151617"/>
                </a:solidFill>
                <a:latin typeface="Inconsolata" pitchFamily="34" charset="0"/>
                <a:ea typeface="Inconsolata" pitchFamily="34" charset="-122"/>
                <a:cs typeface="Inconsolata" pitchFamily="34" charset="-120"/>
              </a:rPr>
              <a:t>незабутніх</a:t>
            </a:r>
            <a:r>
              <a:rPr lang="en-US" sz="950" dirty="0">
                <a:solidFill>
                  <a:srgbClr val="151617"/>
                </a:solidFill>
                <a:latin typeface="Inconsolata" pitchFamily="34" charset="0"/>
                <a:ea typeface="Inconsolata" pitchFamily="34" charset="-122"/>
                <a:cs typeface="Inconsolata" pitchFamily="34" charset="-120"/>
              </a:rPr>
              <a:t> </a:t>
            </a:r>
            <a:r>
              <a:rPr lang="en-US" sz="950" dirty="0" err="1" smtClean="0">
                <a:solidFill>
                  <a:srgbClr val="151617"/>
                </a:solidFill>
                <a:latin typeface="Inconsolata" pitchFamily="34" charset="0"/>
                <a:ea typeface="Inconsolata" pitchFamily="34" charset="-122"/>
                <a:cs typeface="Inconsolata" pitchFamily="34" charset="-120"/>
              </a:rPr>
              <a:t>дні</a:t>
            </a:r>
            <a:r>
              <a:rPr lang="uk-UA" sz="950" dirty="0" smtClean="0">
                <a:solidFill>
                  <a:srgbClr val="151617"/>
                </a:solidFill>
                <a:latin typeface="Inconsolata" pitchFamily="34" charset="0"/>
                <a:ea typeface="Inconsolata" pitchFamily="34" charset="-122"/>
                <a:cs typeface="Inconsolata" pitchFamily="34" charset="-120"/>
              </a:rPr>
              <a:t>в</a:t>
            </a:r>
            <a:r>
              <a:rPr lang="uk-UA" sz="950" dirty="0" smtClean="0">
                <a:solidFill>
                  <a:srgbClr val="151617"/>
                </a:solidFill>
                <a:latin typeface="Inconsolata" pitchFamily="34" charset="0"/>
                <a:ea typeface="Inconsolata" pitchFamily="34" charset="-122"/>
                <a:cs typeface="Inconsolata" pitchFamily="34" charset="-120"/>
              </a:rPr>
              <a:t>,</a:t>
            </a:r>
            <a:r>
              <a:rPr lang="en-US" sz="950" dirty="0" smtClean="0">
                <a:solidFill>
                  <a:srgbClr val="151617"/>
                </a:solidFill>
                <a:latin typeface="Inconsolata" pitchFamily="34" charset="0"/>
                <a:ea typeface="Inconsolata" pitchFamily="34" charset="-122"/>
                <a:cs typeface="Inconsolata" pitchFamily="34" charset="-120"/>
              </a:rPr>
              <a:t> </a:t>
            </a:r>
            <a:r>
              <a:rPr lang="en-US" sz="950" dirty="0" err="1" smtClean="0">
                <a:solidFill>
                  <a:srgbClr val="151617"/>
                </a:solidFill>
                <a:latin typeface="Inconsolata" pitchFamily="34" charset="0"/>
                <a:ea typeface="Inconsolata" pitchFamily="34" charset="-122"/>
                <a:cs typeface="Inconsolata" pitchFamily="34" charset="-120"/>
              </a:rPr>
              <a:t>щаслив</a:t>
            </a:r>
            <a:r>
              <a:rPr lang="uk-UA" sz="950" dirty="0" smtClean="0">
                <a:solidFill>
                  <a:srgbClr val="151617"/>
                </a:solidFill>
                <a:latin typeface="Inconsolata" pitchFamily="34" charset="0"/>
                <a:ea typeface="Inconsolata" pitchFamily="34" charset="-122"/>
                <a:cs typeface="Inconsolata" pitchFamily="34" charset="-120"/>
              </a:rPr>
              <a:t>і</a:t>
            </a:r>
            <a:r>
              <a:rPr lang="en-US" sz="950" dirty="0" smtClean="0">
                <a:solidFill>
                  <a:srgbClr val="151617"/>
                </a:solidFill>
                <a:latin typeface="Inconsolata" pitchFamily="34" charset="0"/>
                <a:ea typeface="Inconsolata" pitchFamily="34" charset="-122"/>
                <a:cs typeface="Inconsolata" pitchFamily="34" charset="-120"/>
              </a:rPr>
              <a:t> </a:t>
            </a:r>
            <a:r>
              <a:rPr lang="en-US" sz="950" dirty="0" err="1" smtClean="0">
                <a:solidFill>
                  <a:srgbClr val="151617"/>
                </a:solidFill>
                <a:latin typeface="Inconsolata" pitchFamily="34" charset="0"/>
                <a:ea typeface="Inconsolata" pitchFamily="34" charset="-122"/>
                <a:cs typeface="Inconsolata" pitchFamily="34" charset="-120"/>
              </a:rPr>
              <a:t>усмішок</a:t>
            </a:r>
            <a:r>
              <a:rPr lang="uk-UA" sz="950" dirty="0" smtClean="0">
                <a:solidFill>
                  <a:srgbClr val="151617"/>
                </a:solidFill>
                <a:latin typeface="Inconsolata" pitchFamily="34" charset="0"/>
                <a:ea typeface="Inconsolata" pitchFamily="34" charset="-122"/>
                <a:cs typeface="Inconsolata" pitchFamily="34" charset="-120"/>
              </a:rPr>
              <a:t>и</a:t>
            </a:r>
            <a:r>
              <a:rPr lang="en-US" sz="950" dirty="0" smtClean="0">
                <a:solidFill>
                  <a:srgbClr val="151617"/>
                </a:solidFill>
                <a:latin typeface="Inconsolata" pitchFamily="34" charset="0"/>
                <a:ea typeface="Inconsolata" pitchFamily="34" charset="-122"/>
                <a:cs typeface="Inconsolata" pitchFamily="34" charset="-120"/>
              </a:rPr>
              <a:t>, </a:t>
            </a:r>
            <a:r>
              <a:rPr lang="en-US" sz="950" dirty="0">
                <a:solidFill>
                  <a:srgbClr val="151617"/>
                </a:solidFill>
                <a:latin typeface="Inconsolata" pitchFamily="34" charset="0"/>
                <a:ea typeface="Inconsolata" pitchFamily="34" charset="-122"/>
                <a:cs typeface="Inconsolata" pitchFamily="34" charset="-120"/>
              </a:rPr>
              <a:t>нові друзі та яскраві спогади — саме таким запам'ятається цей літній табір нашим вихованцям. Кожен день наповнений творчістю, спортом, пізнанням та теплом великої табірної родини.</a:t>
            </a:r>
            <a:endParaRPr lang="en-US" sz="950" dirty="0"/>
          </a:p>
        </p:txBody>
      </p:sp>
      <p:pic>
        <p:nvPicPr>
          <p:cNvPr id="1026" name="Picture 2">
            <a:extLst>
              <a:ext uri="{FF2B5EF4-FFF2-40B4-BE49-F238E27FC236}">
                <a16:creationId xmlns:a16="http://schemas.microsoft.com/office/drawing/2014/main" id="{11DB9BB1-5D6D-4C53-A8E3-A20AA11E0F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2214" y="1287241"/>
            <a:ext cx="3678155" cy="27554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496119" y="442615"/>
            <a:ext cx="1017761" cy="233214"/>
          </a:xfrm>
          <a:prstGeom prst="roundRect">
            <a:avLst>
              <a:gd name="adj" fmla="val 2451"/>
            </a:avLst>
          </a:prstGeom>
          <a:solidFill>
            <a:srgbClr val="E4E6E7"/>
          </a:solidFill>
          <a:ln/>
        </p:spPr>
      </p:sp>
      <p:sp>
        <p:nvSpPr>
          <p:cNvPr id="3" name="Text 1"/>
          <p:cNvSpPr/>
          <p:nvPr/>
        </p:nvSpPr>
        <p:spPr>
          <a:xfrm>
            <a:off x="570533" y="479822"/>
            <a:ext cx="1326133" cy="158800"/>
          </a:xfrm>
          <a:prstGeom prst="rect">
            <a:avLst/>
          </a:prstGeom>
          <a:noFill/>
          <a:ln/>
        </p:spPr>
        <p:txBody>
          <a:bodyPr wrap="none" lIns="0" tIns="0" rIns="0" bIns="0" rtlCol="0" anchor="t"/>
          <a:lstStyle/>
          <a:p>
            <a:pPr marL="0" indent="0" algn="l">
              <a:lnSpc>
                <a:spcPct val="133000"/>
              </a:lnSpc>
              <a:buNone/>
            </a:pPr>
            <a:r>
              <a:rPr lang="en-US" sz="750" dirty="0">
                <a:solidFill>
                  <a:srgbClr val="151617"/>
                </a:solidFill>
                <a:latin typeface="Inconsolata" pitchFamily="34" charset="0"/>
                <a:ea typeface="Inconsolata" pitchFamily="34" charset="-122"/>
                <a:cs typeface="Inconsolata" pitchFamily="34" charset="-120"/>
              </a:rPr>
              <a:t>ДЕНЬ 14 · ФІНАЛ</a:t>
            </a:r>
            <a:endParaRPr lang="en-US" sz="750" dirty="0"/>
          </a:p>
        </p:txBody>
      </p:sp>
      <p:sp>
        <p:nvSpPr>
          <p:cNvPr id="4" name="Text 2"/>
          <p:cNvSpPr/>
          <p:nvPr/>
        </p:nvSpPr>
        <p:spPr>
          <a:xfrm>
            <a:off x="496120" y="725389"/>
            <a:ext cx="4764650" cy="682080"/>
          </a:xfrm>
          <a:prstGeom prst="rect">
            <a:avLst/>
          </a:prstGeom>
          <a:noFill/>
          <a:ln/>
        </p:spPr>
        <p:txBody>
          <a:bodyPr wrap="square" lIns="0" tIns="0" rIns="0" bIns="0" rtlCol="0" anchor="t">
            <a:normAutofit fontScale="92500" lnSpcReduction="10000"/>
          </a:bodyPr>
          <a:lstStyle/>
          <a:p>
            <a:pPr marL="0" indent="0" algn="l">
              <a:lnSpc>
                <a:spcPct val="104000"/>
              </a:lnSpc>
              <a:buNone/>
            </a:pPr>
            <a:r>
              <a:rPr lang="en-US" sz="2400" dirty="0">
                <a:solidFill>
                  <a:srgbClr val="151617"/>
                </a:solidFill>
                <a:latin typeface="Montserrat Black" pitchFamily="34" charset="0"/>
                <a:ea typeface="Montserrat Black" pitchFamily="34" charset="-122"/>
                <a:cs typeface="Montserrat Black" pitchFamily="34" charset="-120"/>
              </a:rPr>
              <a:t>День прощання, вдячності та </a:t>
            </a:r>
            <a:r>
              <a:rPr lang="en-US" sz="2400" dirty="0" err="1">
                <a:solidFill>
                  <a:srgbClr val="151617"/>
                </a:solidFill>
                <a:latin typeface="Montserrat Black" pitchFamily="34" charset="0"/>
                <a:ea typeface="Montserrat Black" pitchFamily="34" charset="-122"/>
                <a:cs typeface="Montserrat Black" pitchFamily="34" charset="-120"/>
              </a:rPr>
              <a:t>яскравих</a:t>
            </a:r>
            <a:r>
              <a:rPr lang="en-US" sz="2400" dirty="0">
                <a:solidFill>
                  <a:srgbClr val="151617"/>
                </a:solidFill>
                <a:latin typeface="Montserrat Black" pitchFamily="34" charset="0"/>
                <a:ea typeface="Montserrat Black" pitchFamily="34" charset="-122"/>
                <a:cs typeface="Montserrat Black" pitchFamily="34" charset="-120"/>
              </a:rPr>
              <a:t> </a:t>
            </a:r>
            <a:r>
              <a:rPr lang="en-US" sz="2400" dirty="0" err="1" smtClean="0">
                <a:solidFill>
                  <a:srgbClr val="151617"/>
                </a:solidFill>
                <a:latin typeface="Montserrat Black" pitchFamily="34" charset="0"/>
                <a:ea typeface="Montserrat Black" pitchFamily="34" charset="-122"/>
                <a:cs typeface="Montserrat Black" pitchFamily="34" charset="-120"/>
              </a:rPr>
              <a:t>спогадів</a:t>
            </a:r>
            <a:endParaRPr lang="en-US" sz="2400" dirty="0"/>
          </a:p>
        </p:txBody>
      </p:sp>
      <p:sp>
        <p:nvSpPr>
          <p:cNvPr id="5" name="Text 3"/>
          <p:cNvSpPr/>
          <p:nvPr/>
        </p:nvSpPr>
        <p:spPr>
          <a:xfrm>
            <a:off x="496119" y="1686520"/>
            <a:ext cx="815176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1617"/>
                </a:solidFill>
                <a:latin typeface="Inconsolata" pitchFamily="34" charset="0"/>
                <a:ea typeface="Inconsolata" pitchFamily="34" charset="-122"/>
                <a:cs typeface="Inconsolata" pitchFamily="34" charset="-120"/>
              </a:rPr>
              <a:t>Головною подією останнього дня став </a:t>
            </a:r>
            <a:r>
              <a:rPr lang="en-US" sz="950" b="1" dirty="0">
                <a:solidFill>
                  <a:srgbClr val="151617"/>
                </a:solidFill>
                <a:latin typeface="Inconsolata" pitchFamily="34" charset="0"/>
                <a:ea typeface="Inconsolata" pitchFamily="34" charset="-122"/>
                <a:cs typeface="Inconsolata" pitchFamily="34" charset="-120"/>
              </a:rPr>
              <a:t>звітний концерт</a:t>
            </a:r>
            <a:r>
              <a:rPr lang="en-US" sz="950" dirty="0">
                <a:solidFill>
                  <a:srgbClr val="151617"/>
                </a:solidFill>
                <a:latin typeface="Inconsolata" pitchFamily="34" charset="0"/>
                <a:ea typeface="Inconsolata" pitchFamily="34" charset="-122"/>
                <a:cs typeface="Inconsolata" pitchFamily="34" charset="-120"/>
              </a:rPr>
              <a:t>, до якого вихованці старанно готувалися. Кожен загін представив свою творчу програму: пісні, запальні танці, щирі усмішки та море позитивних емоцій. Концерт вкотре довів, наскільки талановитими, творчими та дружними є наші вихованці.</a:t>
            </a:r>
            <a:endParaRPr lang="en-US" sz="950" dirty="0"/>
          </a:p>
        </p:txBody>
      </p:sp>
      <p:sp>
        <p:nvSpPr>
          <p:cNvPr id="6" name="Shape 4"/>
          <p:cNvSpPr/>
          <p:nvPr/>
        </p:nvSpPr>
        <p:spPr>
          <a:xfrm>
            <a:off x="496119" y="2421434"/>
            <a:ext cx="2580589" cy="1324347"/>
          </a:xfrm>
          <a:prstGeom prst="roundRect">
            <a:avLst>
              <a:gd name="adj" fmla="val 432"/>
            </a:avLst>
          </a:prstGeom>
          <a:solidFill>
            <a:srgbClr val="F8ECE4"/>
          </a:solidFill>
          <a:ln w="4763">
            <a:solidFill>
              <a:srgbClr val="151617"/>
            </a:solidFill>
            <a:prstDash val="solid"/>
          </a:ln>
          <a:effectLst>
            <a:outerShdw blurRad="101600" dist="15240" dir="2700000" algn="bl" rotWithShape="0">
              <a:srgbClr val="151617">
                <a:alpha val="100000"/>
              </a:srgbClr>
            </a:outerShdw>
          </a:effectLst>
        </p:spPr>
      </p:sp>
      <p:sp>
        <p:nvSpPr>
          <p:cNvPr id="7" name="Text 5"/>
          <p:cNvSpPr/>
          <p:nvPr/>
        </p:nvSpPr>
        <p:spPr>
          <a:xfrm>
            <a:off x="624855" y="2550170"/>
            <a:ext cx="1694111" cy="198611"/>
          </a:xfrm>
          <a:prstGeom prst="rect">
            <a:avLst/>
          </a:prstGeom>
          <a:noFill/>
          <a:ln/>
        </p:spPr>
        <p:txBody>
          <a:bodyPr wrap="none" lIns="0" tIns="0" rIns="0" bIns="0" rtlCol="0" anchor="t"/>
          <a:lstStyle/>
          <a:p>
            <a:pPr marL="0" indent="0" algn="l">
              <a:lnSpc>
                <a:spcPct val="104000"/>
              </a:lnSpc>
              <a:buNone/>
            </a:pPr>
            <a:r>
              <a:rPr lang="en-US" sz="1200" dirty="0">
                <a:solidFill>
                  <a:srgbClr val="000000"/>
                </a:solidFill>
                <a:latin typeface="Montserrat Black" pitchFamily="34" charset="0"/>
                <a:ea typeface="Montserrat Black" pitchFamily="34" charset="-122"/>
                <a:cs typeface="Montserrat Black" pitchFamily="34" charset="-120"/>
              </a:rPr>
              <a:t>🎤</a:t>
            </a:r>
            <a:r>
              <a:rPr lang="en-US" sz="1200" dirty="0">
                <a:solidFill>
                  <a:srgbClr val="151617"/>
                </a:solidFill>
                <a:latin typeface="Montserrat Black" pitchFamily="34" charset="0"/>
                <a:ea typeface="Montserrat Black" pitchFamily="34" charset="-122"/>
                <a:cs typeface="Montserrat Black" pitchFamily="34" charset="-120"/>
              </a:rPr>
              <a:t> Звітний концерт</a:t>
            </a:r>
            <a:endParaRPr lang="en-US" sz="1200" dirty="0"/>
          </a:p>
        </p:txBody>
      </p:sp>
      <p:sp>
        <p:nvSpPr>
          <p:cNvPr id="8" name="Text 6"/>
          <p:cNvSpPr/>
          <p:nvPr/>
        </p:nvSpPr>
        <p:spPr>
          <a:xfrm>
            <a:off x="624856" y="2823195"/>
            <a:ext cx="1568488" cy="660350"/>
          </a:xfrm>
          <a:prstGeom prst="rect">
            <a:avLst/>
          </a:prstGeom>
          <a:noFill/>
          <a:ln/>
        </p:spPr>
        <p:txBody>
          <a:bodyPr wrap="square" lIns="0" tIns="0" rIns="0" bIns="0" rtlCol="0" anchor="t">
            <a:normAutofit fontScale="92500" lnSpcReduction="20000"/>
          </a:bodyPr>
          <a:lstStyle/>
          <a:p>
            <a:pPr marL="0" indent="0" algn="l">
              <a:lnSpc>
                <a:spcPct val="133000"/>
              </a:lnSpc>
              <a:buNone/>
            </a:pPr>
            <a:r>
              <a:rPr lang="en-US" sz="950" dirty="0">
                <a:solidFill>
                  <a:srgbClr val="151617"/>
                </a:solidFill>
                <a:latin typeface="Inconsolata" pitchFamily="34" charset="0"/>
                <a:ea typeface="Inconsolata" pitchFamily="34" charset="-122"/>
                <a:cs typeface="Inconsolata" pitchFamily="34" charset="-120"/>
              </a:rPr>
              <a:t>У залі панувала тепла атмосфера, лунали гучні оплески, а в очах дітей світилися гордість і щастя</a:t>
            </a:r>
            <a:endParaRPr lang="en-US" sz="950" dirty="0"/>
          </a:p>
        </p:txBody>
      </p:sp>
      <p:sp>
        <p:nvSpPr>
          <p:cNvPr id="9" name="Shape 7"/>
          <p:cNvSpPr/>
          <p:nvPr/>
        </p:nvSpPr>
        <p:spPr>
          <a:xfrm>
            <a:off x="3254648" y="2421434"/>
            <a:ext cx="2634630" cy="1324347"/>
          </a:xfrm>
          <a:prstGeom prst="roundRect">
            <a:avLst>
              <a:gd name="adj" fmla="val 432"/>
            </a:avLst>
          </a:prstGeom>
          <a:solidFill>
            <a:srgbClr val="F8ECE4"/>
          </a:solidFill>
          <a:ln w="4763">
            <a:solidFill>
              <a:srgbClr val="151617"/>
            </a:solidFill>
            <a:prstDash val="solid"/>
          </a:ln>
          <a:effectLst>
            <a:outerShdw blurRad="101600" dist="15240" dir="2700000" algn="bl" rotWithShape="0">
              <a:srgbClr val="151617">
                <a:alpha val="100000"/>
              </a:srgbClr>
            </a:outerShdw>
          </a:effectLst>
        </p:spPr>
      </p:sp>
      <p:sp>
        <p:nvSpPr>
          <p:cNvPr id="10" name="Text 8"/>
          <p:cNvSpPr/>
          <p:nvPr/>
        </p:nvSpPr>
        <p:spPr>
          <a:xfrm>
            <a:off x="3383384" y="2550170"/>
            <a:ext cx="1590303" cy="198611"/>
          </a:xfrm>
          <a:prstGeom prst="rect">
            <a:avLst/>
          </a:prstGeom>
          <a:noFill/>
          <a:ln/>
        </p:spPr>
        <p:txBody>
          <a:bodyPr wrap="none" lIns="0" tIns="0" rIns="0" bIns="0" rtlCol="0" anchor="t"/>
          <a:lstStyle/>
          <a:p>
            <a:pPr marL="0" indent="0" algn="l">
              <a:lnSpc>
                <a:spcPct val="104000"/>
              </a:lnSpc>
              <a:buNone/>
            </a:pPr>
            <a:r>
              <a:rPr lang="en-US" sz="1200" dirty="0">
                <a:solidFill>
                  <a:srgbClr val="000000"/>
                </a:solidFill>
                <a:latin typeface="Montserrat Black" pitchFamily="34" charset="0"/>
                <a:ea typeface="Montserrat Black" pitchFamily="34" charset="-122"/>
                <a:cs typeface="Montserrat Black" pitchFamily="34" charset="-120"/>
              </a:rPr>
              <a:t>🧺</a:t>
            </a:r>
            <a:r>
              <a:rPr lang="en-US" sz="1200" dirty="0">
                <a:solidFill>
                  <a:srgbClr val="151617"/>
                </a:solidFill>
                <a:latin typeface="Montserrat Black" pitchFamily="34" charset="0"/>
                <a:ea typeface="Montserrat Black" pitchFamily="34" charset="-122"/>
                <a:cs typeface="Montserrat Black" pitchFamily="34" charset="-120"/>
              </a:rPr>
              <a:t> Дружній пікнік</a:t>
            </a:r>
            <a:endParaRPr lang="en-US" sz="1200" dirty="0"/>
          </a:p>
        </p:txBody>
      </p:sp>
      <p:sp>
        <p:nvSpPr>
          <p:cNvPr id="11" name="Text 9"/>
          <p:cNvSpPr/>
          <p:nvPr/>
        </p:nvSpPr>
        <p:spPr>
          <a:xfrm>
            <a:off x="3383385" y="2823195"/>
            <a:ext cx="1590302" cy="793849"/>
          </a:xfrm>
          <a:prstGeom prst="rect">
            <a:avLst/>
          </a:prstGeom>
          <a:noFill/>
          <a:ln/>
        </p:spPr>
        <p:txBody>
          <a:bodyPr wrap="square" lIns="0" tIns="0" rIns="0" bIns="0" rtlCol="0" anchor="t">
            <a:normAutofit fontScale="92500" lnSpcReduction="20000"/>
          </a:bodyPr>
          <a:lstStyle/>
          <a:p>
            <a:pPr marL="0" indent="0" algn="l">
              <a:lnSpc>
                <a:spcPct val="133000"/>
              </a:lnSpc>
              <a:buNone/>
            </a:pPr>
            <a:r>
              <a:rPr lang="en-US" sz="950" dirty="0">
                <a:solidFill>
                  <a:srgbClr val="151617"/>
                </a:solidFill>
                <a:latin typeface="Inconsolata" pitchFamily="34" charset="0"/>
                <a:ea typeface="Inconsolata" pitchFamily="34" charset="-122"/>
                <a:cs typeface="Inconsolata" pitchFamily="34" charset="-120"/>
              </a:rPr>
              <a:t>Після урочистої частини на всіх чекав пікнік на подвір'ї ліцею — смаколики, спілкування та згадування найкращих моментів</a:t>
            </a:r>
            <a:endParaRPr lang="en-US" sz="950" dirty="0"/>
          </a:p>
        </p:txBody>
      </p:sp>
      <p:sp>
        <p:nvSpPr>
          <p:cNvPr id="12" name="Shape 10"/>
          <p:cNvSpPr/>
          <p:nvPr/>
        </p:nvSpPr>
        <p:spPr>
          <a:xfrm>
            <a:off x="6013252" y="2421434"/>
            <a:ext cx="2634555" cy="1324347"/>
          </a:xfrm>
          <a:prstGeom prst="roundRect">
            <a:avLst>
              <a:gd name="adj" fmla="val 432"/>
            </a:avLst>
          </a:prstGeom>
          <a:solidFill>
            <a:srgbClr val="F8ECE4"/>
          </a:solidFill>
          <a:ln w="4763">
            <a:solidFill>
              <a:srgbClr val="151617"/>
            </a:solidFill>
            <a:prstDash val="solid"/>
          </a:ln>
          <a:effectLst>
            <a:outerShdw blurRad="101600" dist="15240" dir="2700000" algn="bl" rotWithShape="0">
              <a:srgbClr val="151617">
                <a:alpha val="100000"/>
              </a:srgbClr>
            </a:outerShdw>
          </a:effectLst>
        </p:spPr>
      </p:sp>
      <p:sp>
        <p:nvSpPr>
          <p:cNvPr id="13" name="Text 11"/>
          <p:cNvSpPr/>
          <p:nvPr/>
        </p:nvSpPr>
        <p:spPr>
          <a:xfrm>
            <a:off x="6141988" y="2550170"/>
            <a:ext cx="1952327" cy="198611"/>
          </a:xfrm>
          <a:prstGeom prst="rect">
            <a:avLst/>
          </a:prstGeom>
          <a:noFill/>
          <a:ln/>
        </p:spPr>
        <p:txBody>
          <a:bodyPr wrap="none" lIns="0" tIns="0" rIns="0" bIns="0" rtlCol="0" anchor="t"/>
          <a:lstStyle/>
          <a:p>
            <a:pPr marL="0" indent="0" algn="l">
              <a:lnSpc>
                <a:spcPct val="104000"/>
              </a:lnSpc>
              <a:buNone/>
            </a:pPr>
            <a:r>
              <a:rPr lang="en-US" sz="1200" dirty="0">
                <a:solidFill>
                  <a:srgbClr val="000000"/>
                </a:solidFill>
                <a:latin typeface="Montserrat Black" pitchFamily="34" charset="0"/>
                <a:ea typeface="Montserrat Black" pitchFamily="34" charset="-122"/>
                <a:cs typeface="Montserrat Black" pitchFamily="34" charset="-120"/>
              </a:rPr>
              <a:t>💛</a:t>
            </a:r>
            <a:r>
              <a:rPr lang="en-US" sz="1200" dirty="0">
                <a:solidFill>
                  <a:srgbClr val="151617"/>
                </a:solidFill>
                <a:latin typeface="Montserrat Black" pitchFamily="34" charset="0"/>
                <a:ea typeface="Montserrat Black" pitchFamily="34" charset="-122"/>
                <a:cs typeface="Montserrat Black" pitchFamily="34" charset="-120"/>
              </a:rPr>
              <a:t> До нових зустрічей</a:t>
            </a:r>
            <a:endParaRPr lang="en-US" sz="1200" dirty="0"/>
          </a:p>
        </p:txBody>
      </p:sp>
      <p:sp>
        <p:nvSpPr>
          <p:cNvPr id="14" name="Text 12"/>
          <p:cNvSpPr/>
          <p:nvPr/>
        </p:nvSpPr>
        <p:spPr>
          <a:xfrm>
            <a:off x="6141988" y="2823195"/>
            <a:ext cx="2377083"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1617"/>
                </a:solidFill>
                <a:latin typeface="Inconsolata" pitchFamily="34" charset="0"/>
                <a:ea typeface="Inconsolata" pitchFamily="34" charset="-122"/>
                <a:cs typeface="Inconsolata" pitchFamily="34" charset="-120"/>
              </a:rPr>
              <a:t>Чотирнадцять днів — одна велика табірна родина. Дякуємо кожному вихованцю, вихователю та організатору за цю незабутню зміну!</a:t>
            </a:r>
            <a:endParaRPr lang="en-US" sz="950" dirty="0"/>
          </a:p>
        </p:txBody>
      </p:sp>
      <p:sp>
        <p:nvSpPr>
          <p:cNvPr id="15" name="Shape 13"/>
          <p:cNvSpPr/>
          <p:nvPr/>
        </p:nvSpPr>
        <p:spPr>
          <a:xfrm>
            <a:off x="496119" y="3885307"/>
            <a:ext cx="14288" cy="675977"/>
          </a:xfrm>
          <a:prstGeom prst="roundRect">
            <a:avLst>
              <a:gd name="adj" fmla="val 59998"/>
            </a:avLst>
          </a:prstGeom>
          <a:solidFill>
            <a:srgbClr val="151617"/>
          </a:solidFill>
          <a:ln/>
        </p:spPr>
      </p:sp>
      <p:sp>
        <p:nvSpPr>
          <p:cNvPr id="16" name="Text 14"/>
          <p:cNvSpPr/>
          <p:nvPr/>
        </p:nvSpPr>
        <p:spPr>
          <a:xfrm>
            <a:off x="682154" y="4024833"/>
            <a:ext cx="7965728"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1617"/>
                </a:solidFill>
                <a:latin typeface="Inconsolata" pitchFamily="34" charset="0"/>
                <a:ea typeface="Inconsolata" pitchFamily="34" charset="-122"/>
                <a:cs typeface="Inconsolata" pitchFamily="34" charset="-120"/>
              </a:rPr>
              <a:t>«Лише в єдності народжується справжнє світло, радість і сила команди» — саме це ми відчули кожного дня в таборі «Сонячний промінчик».</a:t>
            </a:r>
            <a:endParaRPr lang="en-US" sz="950" dirty="0"/>
          </a:p>
        </p:txBody>
      </p:sp>
      <p:pic>
        <p:nvPicPr>
          <p:cNvPr id="1026" name="Picture 2" descr="На зображенні може бути: поміст та текст"/>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44955" y="66823"/>
            <a:ext cx="1557736" cy="116830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На зображенні може бути: танці"/>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2254" y="66824"/>
            <a:ext cx="1557736" cy="116830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Немає опису світлини."/>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79472" y="2596721"/>
            <a:ext cx="905044" cy="111329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На зображенні може бути: йога та танці"/>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21294" y="3003178"/>
            <a:ext cx="957795" cy="718347"/>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На зображенні може бути: одна або кілька осіб та люди навчаються"/>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59565" y="4225635"/>
            <a:ext cx="1223819" cy="917865"/>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На зображенні може бути: футбол, футбол та трава"/>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66850" y="4242046"/>
            <a:ext cx="1223369" cy="917527"/>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На зображенні може бути: футбол, футбол та трава"/>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73687" y="4266698"/>
            <a:ext cx="1172510" cy="879382"/>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На зображенні може бути: танці"/>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924456" y="4242046"/>
            <a:ext cx="1219543" cy="914657"/>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Немає опису світлини."/>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517622" y="4237116"/>
            <a:ext cx="1249036" cy="93677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5715000" y="0"/>
            <a:ext cx="3429000" cy="5143500"/>
          </a:xfrm>
          <a:prstGeom prst="rect">
            <a:avLst/>
          </a:prstGeom>
          <a:solidFill>
            <a:srgbClr val="F8ECE4"/>
          </a:solidFill>
          <a:ln/>
        </p:spPr>
        <p:txBody>
          <a:bodyPr/>
          <a:lstStyle/>
          <a:p>
            <a:endParaRPr lang="uk-UA" dirty="0"/>
          </a:p>
        </p:txBody>
      </p:sp>
      <p:sp>
        <p:nvSpPr>
          <p:cNvPr id="4" name="Shape 1"/>
          <p:cNvSpPr/>
          <p:nvPr/>
        </p:nvSpPr>
        <p:spPr>
          <a:xfrm>
            <a:off x="496119" y="342826"/>
            <a:ext cx="492919" cy="228079"/>
          </a:xfrm>
          <a:prstGeom prst="roundRect">
            <a:avLst>
              <a:gd name="adj" fmla="val 2506"/>
            </a:avLst>
          </a:prstGeom>
          <a:noFill/>
          <a:ln w="4763">
            <a:solidFill>
              <a:srgbClr val="151617"/>
            </a:solidFill>
            <a:prstDash val="solid"/>
          </a:ln>
        </p:spPr>
      </p:sp>
      <p:sp>
        <p:nvSpPr>
          <p:cNvPr id="5" name="Text 2"/>
          <p:cNvSpPr/>
          <p:nvPr/>
        </p:nvSpPr>
        <p:spPr>
          <a:xfrm>
            <a:off x="571798" y="390857"/>
            <a:ext cx="1257002" cy="402228"/>
          </a:xfrm>
          <a:prstGeom prst="rect">
            <a:avLst/>
          </a:prstGeom>
          <a:noFill/>
          <a:ln/>
        </p:spPr>
        <p:txBody>
          <a:bodyPr wrap="none" lIns="0" tIns="0" rIns="0" bIns="0" rtlCol="0" anchor="t"/>
          <a:lstStyle/>
          <a:p>
            <a:pPr marL="0" indent="0" algn="l">
              <a:lnSpc>
                <a:spcPct val="130000"/>
              </a:lnSpc>
              <a:buNone/>
            </a:pPr>
            <a:r>
              <a:rPr lang="en-US" sz="700" dirty="0">
                <a:solidFill>
                  <a:srgbClr val="151617"/>
                </a:solidFill>
                <a:latin typeface="Inconsolata" pitchFamily="34" charset="0"/>
                <a:ea typeface="Inconsolata" pitchFamily="34" charset="-122"/>
                <a:cs typeface="Inconsolata" pitchFamily="34" charset="-120"/>
              </a:rPr>
              <a:t>ДЕНЬ 1</a:t>
            </a:r>
            <a:endParaRPr lang="en-US" sz="700" dirty="0"/>
          </a:p>
        </p:txBody>
      </p:sp>
      <p:sp>
        <p:nvSpPr>
          <p:cNvPr id="6" name="Text 3"/>
          <p:cNvSpPr/>
          <p:nvPr/>
        </p:nvSpPr>
        <p:spPr>
          <a:xfrm>
            <a:off x="496119" y="615925"/>
            <a:ext cx="4722763" cy="738932"/>
          </a:xfrm>
          <a:prstGeom prst="rect">
            <a:avLst/>
          </a:prstGeom>
          <a:noFill/>
          <a:ln/>
        </p:spPr>
        <p:txBody>
          <a:bodyPr wrap="square" lIns="0" tIns="0" rIns="0" bIns="0" rtlCol="0" anchor="t">
            <a:normAutofit/>
          </a:bodyPr>
          <a:lstStyle/>
          <a:p>
            <a:pPr marL="0" indent="0" algn="l">
              <a:lnSpc>
                <a:spcPct val="104000"/>
              </a:lnSpc>
              <a:buNone/>
            </a:pPr>
            <a:r>
              <a:rPr lang="en-US" sz="2300" dirty="0">
                <a:solidFill>
                  <a:srgbClr val="151617"/>
                </a:solidFill>
                <a:latin typeface="Montserrat Black" pitchFamily="34" charset="0"/>
                <a:ea typeface="Montserrat Black" pitchFamily="34" charset="-122"/>
                <a:cs typeface="Montserrat Black" pitchFamily="34" charset="-120"/>
              </a:rPr>
              <a:t>Урочисте відкриття </a:t>
            </a:r>
            <a:r>
              <a:rPr lang="en-US" sz="2300" dirty="0" err="1">
                <a:solidFill>
                  <a:srgbClr val="151617"/>
                </a:solidFill>
                <a:latin typeface="Montserrat Black" pitchFamily="34" charset="0"/>
                <a:ea typeface="Montserrat Black" pitchFamily="34" charset="-122"/>
                <a:cs typeface="Montserrat Black" pitchFamily="34" charset="-120"/>
              </a:rPr>
              <a:t>табірної</a:t>
            </a:r>
            <a:r>
              <a:rPr lang="en-US" sz="2300" dirty="0">
                <a:solidFill>
                  <a:srgbClr val="151617"/>
                </a:solidFill>
                <a:latin typeface="Montserrat Black" pitchFamily="34" charset="0"/>
                <a:ea typeface="Montserrat Black" pitchFamily="34" charset="-122"/>
                <a:cs typeface="Montserrat Black" pitchFamily="34" charset="-120"/>
              </a:rPr>
              <a:t> </a:t>
            </a:r>
            <a:r>
              <a:rPr lang="en-US" sz="2300" dirty="0" err="1">
                <a:solidFill>
                  <a:srgbClr val="151617"/>
                </a:solidFill>
                <a:latin typeface="Montserrat Black" pitchFamily="34" charset="0"/>
                <a:ea typeface="Montserrat Black" pitchFamily="34" charset="-122"/>
                <a:cs typeface="Montserrat Black" pitchFamily="34" charset="-120"/>
              </a:rPr>
              <a:t>зміни</a:t>
            </a:r>
            <a:endParaRPr lang="en-US" sz="2300" dirty="0"/>
          </a:p>
        </p:txBody>
      </p:sp>
      <p:sp>
        <p:nvSpPr>
          <p:cNvPr id="7" name="Text 4"/>
          <p:cNvSpPr/>
          <p:nvPr/>
        </p:nvSpPr>
        <p:spPr>
          <a:xfrm>
            <a:off x="496119" y="1523851"/>
            <a:ext cx="4722763" cy="923479"/>
          </a:xfrm>
          <a:prstGeom prst="rect">
            <a:avLst/>
          </a:prstGeom>
          <a:noFill/>
          <a:ln/>
        </p:spPr>
        <p:txBody>
          <a:bodyPr wrap="square" lIns="0" tIns="0" rIns="0" bIns="0" rtlCol="0" anchor="t">
            <a:normAutofit/>
          </a:bodyPr>
          <a:lstStyle/>
          <a:p>
            <a:pPr marL="0" indent="0" algn="l">
              <a:lnSpc>
                <a:spcPct val="130000"/>
              </a:lnSpc>
              <a:buNone/>
            </a:pPr>
            <a:r>
              <a:rPr lang="en-US" sz="900" dirty="0">
                <a:solidFill>
                  <a:srgbClr val="151617"/>
                </a:solidFill>
                <a:latin typeface="Inconsolata" pitchFamily="34" charset="0"/>
                <a:ea typeface="Inconsolata" pitchFamily="34" charset="-122"/>
                <a:cs typeface="Inconsolata" pitchFamily="34" charset="-120"/>
              </a:rPr>
              <a:t>День розпочався з хвилини мовчання на вшанування пам'яті загиблих Героїв та виконання Державного Гімну України. Після ранкової зарядки </a:t>
            </a:r>
            <a:r>
              <a:rPr lang="en-US" sz="900" dirty="0" err="1">
                <a:solidFill>
                  <a:srgbClr val="151617"/>
                </a:solidFill>
                <a:latin typeface="Inconsolata" pitchFamily="34" charset="0"/>
                <a:ea typeface="Inconsolata" pitchFamily="34" charset="-122"/>
                <a:cs typeface="Inconsolata" pitchFamily="34" charset="-120"/>
              </a:rPr>
              <a:t>та</a:t>
            </a:r>
            <a:r>
              <a:rPr lang="en-US" sz="900" dirty="0">
                <a:solidFill>
                  <a:srgbClr val="151617"/>
                </a:solidFill>
                <a:latin typeface="Inconsolata" pitchFamily="34" charset="0"/>
                <a:ea typeface="Inconsolata" pitchFamily="34" charset="-122"/>
                <a:cs typeface="Inconsolata" pitchFamily="34" charset="-120"/>
              </a:rPr>
              <a:t> </a:t>
            </a:r>
            <a:r>
              <a:rPr lang="en-US" sz="900" dirty="0" err="1">
                <a:solidFill>
                  <a:srgbClr val="151617"/>
                </a:solidFill>
                <a:latin typeface="Inconsolata" pitchFamily="34" charset="0"/>
                <a:ea typeface="Inconsolata" pitchFamily="34" charset="-122"/>
                <a:cs typeface="Inconsolata" pitchFamily="34" charset="-120"/>
              </a:rPr>
              <a:t>сніданку</a:t>
            </a:r>
            <a:r>
              <a:rPr lang="en-US" sz="900" dirty="0">
                <a:solidFill>
                  <a:srgbClr val="151617"/>
                </a:solidFill>
                <a:latin typeface="Inconsolata" pitchFamily="34" charset="0"/>
                <a:ea typeface="Inconsolata" pitchFamily="34" charset="-122"/>
                <a:cs typeface="Inconsolata" pitchFamily="34" charset="-120"/>
              </a:rPr>
              <a:t> вихованці зібралися на шкільному подвір'ї для знайомства з вихователями та організаторами. Кожен загін підготував назви, девізи, речівки та яскраві плакати.</a:t>
            </a:r>
            <a:endParaRPr lang="en-US" sz="900" dirty="0"/>
          </a:p>
        </p:txBody>
      </p:sp>
      <p:sp>
        <p:nvSpPr>
          <p:cNvPr id="8" name="Shape 5"/>
          <p:cNvSpPr/>
          <p:nvPr/>
        </p:nvSpPr>
        <p:spPr>
          <a:xfrm>
            <a:off x="496119" y="2574057"/>
            <a:ext cx="2305050" cy="1241673"/>
          </a:xfrm>
          <a:prstGeom prst="roundRect">
            <a:avLst>
              <a:gd name="adj" fmla="val 460"/>
            </a:avLst>
          </a:prstGeom>
          <a:solidFill>
            <a:srgbClr val="F8ECE4"/>
          </a:solidFill>
          <a:ln w="4763">
            <a:solidFill>
              <a:srgbClr val="151617"/>
            </a:solidFill>
            <a:prstDash val="solid"/>
          </a:ln>
          <a:effectLst>
            <a:outerShdw blurRad="101600" dist="15240" dir="2700000" algn="bl" rotWithShape="0">
              <a:srgbClr val="151617">
                <a:alpha val="100000"/>
              </a:srgbClr>
            </a:outerShdw>
          </a:effectLst>
        </p:spPr>
      </p:sp>
      <p:sp>
        <p:nvSpPr>
          <p:cNvPr id="9" name="Text 6"/>
          <p:cNvSpPr/>
          <p:nvPr/>
        </p:nvSpPr>
        <p:spPr>
          <a:xfrm>
            <a:off x="619051" y="2696989"/>
            <a:ext cx="1790030" cy="189458"/>
          </a:xfrm>
          <a:prstGeom prst="rect">
            <a:avLst/>
          </a:prstGeom>
          <a:noFill/>
          <a:ln/>
        </p:spPr>
        <p:txBody>
          <a:bodyPr wrap="none" lIns="0" tIns="0" rIns="0" bIns="0" rtlCol="0" anchor="t"/>
          <a:lstStyle/>
          <a:p>
            <a:pPr marL="0" indent="0" algn="l">
              <a:lnSpc>
                <a:spcPct val="104000"/>
              </a:lnSpc>
              <a:buNone/>
            </a:pPr>
            <a:r>
              <a:rPr lang="en-US" sz="1150" dirty="0">
                <a:solidFill>
                  <a:srgbClr val="000000"/>
                </a:solidFill>
                <a:latin typeface="Montserrat Black" pitchFamily="34" charset="0"/>
                <a:ea typeface="Montserrat Black" pitchFamily="34" charset="-122"/>
                <a:cs typeface="Montserrat Black" pitchFamily="34" charset="-120"/>
              </a:rPr>
              <a:t>🌞</a:t>
            </a:r>
            <a:r>
              <a:rPr lang="en-US" sz="1150" dirty="0">
                <a:solidFill>
                  <a:srgbClr val="151617"/>
                </a:solidFill>
                <a:latin typeface="Montserrat Black" pitchFamily="34" charset="0"/>
                <a:ea typeface="Montserrat Black" pitchFamily="34" charset="-122"/>
                <a:cs typeface="Montserrat Black" pitchFamily="34" charset="-120"/>
              </a:rPr>
              <a:t> Флешмоб «Сонце»</a:t>
            </a:r>
            <a:endParaRPr lang="en-US" sz="1150" dirty="0"/>
          </a:p>
        </p:txBody>
      </p:sp>
      <p:sp>
        <p:nvSpPr>
          <p:cNvPr id="10" name="Text 7"/>
          <p:cNvSpPr/>
          <p:nvPr/>
        </p:nvSpPr>
        <p:spPr>
          <a:xfrm>
            <a:off x="619051" y="2954015"/>
            <a:ext cx="2059186" cy="738783"/>
          </a:xfrm>
          <a:prstGeom prst="rect">
            <a:avLst/>
          </a:prstGeom>
          <a:noFill/>
          <a:ln/>
        </p:spPr>
        <p:txBody>
          <a:bodyPr wrap="square" lIns="0" tIns="0" rIns="0" bIns="0" rtlCol="0" anchor="t">
            <a:normAutofit/>
          </a:bodyPr>
          <a:lstStyle/>
          <a:p>
            <a:pPr marL="0" indent="0" algn="l">
              <a:lnSpc>
                <a:spcPct val="130000"/>
              </a:lnSpc>
              <a:buNone/>
            </a:pPr>
            <a:r>
              <a:rPr lang="en-US" sz="900" dirty="0" err="1">
                <a:solidFill>
                  <a:srgbClr val="151617"/>
                </a:solidFill>
                <a:latin typeface="Inconsolata" pitchFamily="34" charset="0"/>
                <a:ea typeface="Inconsolata" pitchFamily="34" charset="-122"/>
                <a:cs typeface="Inconsolata" pitchFamily="34" charset="-120"/>
              </a:rPr>
              <a:t>Діти</a:t>
            </a:r>
            <a:r>
              <a:rPr lang="en-US" sz="900" dirty="0">
                <a:solidFill>
                  <a:srgbClr val="151617"/>
                </a:solidFill>
                <a:latin typeface="Inconsolata" pitchFamily="34" charset="0"/>
                <a:ea typeface="Inconsolata" pitchFamily="34" charset="-122"/>
                <a:cs typeface="Inconsolata" pitchFamily="34" charset="-120"/>
              </a:rPr>
              <a:t> </a:t>
            </a:r>
            <a:r>
              <a:rPr lang="en-US" sz="900" dirty="0" err="1">
                <a:solidFill>
                  <a:srgbClr val="151617"/>
                </a:solidFill>
                <a:latin typeface="Inconsolata" pitchFamily="34" charset="0"/>
                <a:ea typeface="Inconsolata" pitchFamily="34" charset="-122"/>
                <a:cs typeface="Inconsolata" pitchFamily="34" charset="-120"/>
              </a:rPr>
              <a:t>утворили</a:t>
            </a:r>
            <a:r>
              <a:rPr lang="en-US" sz="900" dirty="0">
                <a:solidFill>
                  <a:srgbClr val="151617"/>
                </a:solidFill>
                <a:latin typeface="Inconsolata" pitchFamily="34" charset="0"/>
                <a:ea typeface="Inconsolata" pitchFamily="34" charset="-122"/>
                <a:cs typeface="Inconsolata" pitchFamily="34" charset="-120"/>
              </a:rPr>
              <a:t> </a:t>
            </a:r>
            <a:r>
              <a:rPr lang="en-US" sz="900" dirty="0" err="1">
                <a:solidFill>
                  <a:srgbClr val="151617"/>
                </a:solidFill>
                <a:latin typeface="Inconsolata" pitchFamily="34" charset="0"/>
                <a:ea typeface="Inconsolata" pitchFamily="34" charset="-122"/>
                <a:cs typeface="Inconsolata" pitchFamily="34" charset="-120"/>
              </a:rPr>
              <a:t>велике</a:t>
            </a:r>
            <a:r>
              <a:rPr lang="en-US" sz="900" dirty="0">
                <a:solidFill>
                  <a:srgbClr val="151617"/>
                </a:solidFill>
                <a:latin typeface="Inconsolata" pitchFamily="34" charset="0"/>
                <a:ea typeface="Inconsolata" pitchFamily="34" charset="-122"/>
                <a:cs typeface="Inconsolata" pitchFamily="34" charset="-120"/>
              </a:rPr>
              <a:t> </a:t>
            </a:r>
            <a:r>
              <a:rPr lang="en-US" sz="900" dirty="0" err="1">
                <a:solidFill>
                  <a:srgbClr val="151617"/>
                </a:solidFill>
                <a:latin typeface="Inconsolata" pitchFamily="34" charset="0"/>
                <a:ea typeface="Inconsolata" pitchFamily="34" charset="-122"/>
                <a:cs typeface="Inconsolata" pitchFamily="34" charset="-120"/>
              </a:rPr>
              <a:t>сонце</a:t>
            </a:r>
            <a:r>
              <a:rPr lang="en-US" sz="900" dirty="0">
                <a:solidFill>
                  <a:srgbClr val="151617"/>
                </a:solidFill>
                <a:latin typeface="Inconsolata" pitchFamily="34" charset="0"/>
                <a:ea typeface="Inconsolata" pitchFamily="34" charset="-122"/>
                <a:cs typeface="Inconsolata" pitchFamily="34" charset="-120"/>
              </a:rPr>
              <a:t> з </a:t>
            </a:r>
            <a:r>
              <a:rPr lang="en-US" sz="900" dirty="0" err="1">
                <a:solidFill>
                  <a:srgbClr val="151617"/>
                </a:solidFill>
                <a:latin typeface="Inconsolata" pitchFamily="34" charset="0"/>
                <a:ea typeface="Inconsolata" pitchFamily="34" charset="-122"/>
                <a:cs typeface="Inconsolata" pitchFamily="34" charset="-120"/>
              </a:rPr>
              <a:t>промінчиками</a:t>
            </a:r>
            <a:r>
              <a:rPr lang="en-US" sz="900" dirty="0">
                <a:solidFill>
                  <a:srgbClr val="151617"/>
                </a:solidFill>
                <a:latin typeface="Inconsolata" pitchFamily="34" charset="0"/>
                <a:ea typeface="Inconsolata" pitchFamily="34" charset="-122"/>
                <a:cs typeface="Inconsolata" pitchFamily="34" charset="-120"/>
              </a:rPr>
              <a:t> — </a:t>
            </a:r>
            <a:r>
              <a:rPr lang="en-US" sz="900" dirty="0" err="1">
                <a:solidFill>
                  <a:srgbClr val="151617"/>
                </a:solidFill>
                <a:latin typeface="Inconsolata" pitchFamily="34" charset="0"/>
                <a:ea typeface="Inconsolata" pitchFamily="34" charset="-122"/>
                <a:cs typeface="Inconsolata" pitchFamily="34" charset="-120"/>
              </a:rPr>
              <a:t>символ</a:t>
            </a:r>
            <a:r>
              <a:rPr lang="en-US" sz="900" dirty="0">
                <a:solidFill>
                  <a:srgbClr val="151617"/>
                </a:solidFill>
                <a:latin typeface="Inconsolata" pitchFamily="34" charset="0"/>
                <a:ea typeface="Inconsolata" pitchFamily="34" charset="-122"/>
                <a:cs typeface="Inconsolata" pitchFamily="34" charset="-120"/>
              </a:rPr>
              <a:t> </a:t>
            </a:r>
            <a:r>
              <a:rPr lang="en-US" sz="900" dirty="0" err="1">
                <a:solidFill>
                  <a:srgbClr val="151617"/>
                </a:solidFill>
                <a:latin typeface="Inconsolata" pitchFamily="34" charset="0"/>
                <a:ea typeface="Inconsolata" pitchFamily="34" charset="-122"/>
                <a:cs typeface="Inconsolata" pitchFamily="34" charset="-120"/>
              </a:rPr>
              <a:t>дружби</a:t>
            </a:r>
            <a:r>
              <a:rPr lang="en-US" sz="900" dirty="0">
                <a:solidFill>
                  <a:srgbClr val="151617"/>
                </a:solidFill>
                <a:latin typeface="Inconsolata" pitchFamily="34" charset="0"/>
                <a:ea typeface="Inconsolata" pitchFamily="34" charset="-122"/>
                <a:cs typeface="Inconsolata" pitchFamily="34" charset="-120"/>
              </a:rPr>
              <a:t>, </a:t>
            </a:r>
            <a:r>
              <a:rPr lang="en-US" sz="900" dirty="0" err="1">
                <a:solidFill>
                  <a:srgbClr val="151617"/>
                </a:solidFill>
                <a:latin typeface="Inconsolata" pitchFamily="34" charset="0"/>
                <a:ea typeface="Inconsolata" pitchFamily="34" charset="-122"/>
                <a:cs typeface="Inconsolata" pitchFamily="34" charset="-120"/>
              </a:rPr>
              <a:t>тепла</a:t>
            </a:r>
            <a:r>
              <a:rPr lang="en-US" sz="900" dirty="0">
                <a:solidFill>
                  <a:srgbClr val="151617"/>
                </a:solidFill>
                <a:latin typeface="Inconsolata" pitchFamily="34" charset="0"/>
                <a:ea typeface="Inconsolata" pitchFamily="34" charset="-122"/>
                <a:cs typeface="Inconsolata" pitchFamily="34" charset="-120"/>
              </a:rPr>
              <a:t> </a:t>
            </a:r>
            <a:r>
              <a:rPr lang="en-US" sz="900" dirty="0" err="1">
                <a:solidFill>
                  <a:srgbClr val="151617"/>
                </a:solidFill>
                <a:latin typeface="Inconsolata" pitchFamily="34" charset="0"/>
                <a:ea typeface="Inconsolata" pitchFamily="34" charset="-122"/>
                <a:cs typeface="Inconsolata" pitchFamily="34" charset="-120"/>
              </a:rPr>
              <a:t>та</a:t>
            </a:r>
            <a:r>
              <a:rPr lang="en-US" sz="900" dirty="0">
                <a:solidFill>
                  <a:srgbClr val="151617"/>
                </a:solidFill>
                <a:latin typeface="Inconsolata" pitchFamily="34" charset="0"/>
                <a:ea typeface="Inconsolata" pitchFamily="34" charset="-122"/>
                <a:cs typeface="Inconsolata" pitchFamily="34" charset="-120"/>
              </a:rPr>
              <a:t> </a:t>
            </a:r>
            <a:r>
              <a:rPr lang="en-US" sz="900" dirty="0" err="1">
                <a:solidFill>
                  <a:srgbClr val="151617"/>
                </a:solidFill>
                <a:latin typeface="Inconsolata" pitchFamily="34" charset="0"/>
                <a:ea typeface="Inconsolata" pitchFamily="34" charset="-122"/>
                <a:cs typeface="Inconsolata" pitchFamily="34" charset="-120"/>
              </a:rPr>
              <a:t>єдності</a:t>
            </a:r>
            <a:r>
              <a:rPr lang="en-US" sz="900" dirty="0">
                <a:solidFill>
                  <a:srgbClr val="151617"/>
                </a:solidFill>
                <a:latin typeface="Inconsolata" pitchFamily="34" charset="0"/>
                <a:ea typeface="Inconsolata" pitchFamily="34" charset="-122"/>
                <a:cs typeface="Inconsolata" pitchFamily="34" charset="-120"/>
              </a:rPr>
              <a:t>, </a:t>
            </a:r>
            <a:r>
              <a:rPr lang="en-US" sz="900" dirty="0" err="1">
                <a:solidFill>
                  <a:srgbClr val="151617"/>
                </a:solidFill>
                <a:latin typeface="Inconsolata" pitchFamily="34" charset="0"/>
                <a:ea typeface="Inconsolata" pitchFamily="34" charset="-122"/>
                <a:cs typeface="Inconsolata" pitchFamily="34" charset="-120"/>
              </a:rPr>
              <a:t>що</a:t>
            </a:r>
            <a:r>
              <a:rPr lang="en-US" sz="900" dirty="0">
                <a:solidFill>
                  <a:srgbClr val="151617"/>
                </a:solidFill>
                <a:latin typeface="Inconsolata" pitchFamily="34" charset="0"/>
                <a:ea typeface="Inconsolata" pitchFamily="34" charset="-122"/>
                <a:cs typeface="Inconsolata" pitchFamily="34" charset="-120"/>
              </a:rPr>
              <a:t> </a:t>
            </a:r>
            <a:r>
              <a:rPr lang="en-US" sz="900" dirty="0" err="1">
                <a:solidFill>
                  <a:srgbClr val="151617"/>
                </a:solidFill>
                <a:latin typeface="Inconsolata" pitchFamily="34" charset="0"/>
                <a:ea typeface="Inconsolata" pitchFamily="34" charset="-122"/>
                <a:cs typeface="Inconsolata" pitchFamily="34" charset="-120"/>
              </a:rPr>
              <a:t>пануватиме</a:t>
            </a:r>
            <a:r>
              <a:rPr lang="en-US" sz="900" dirty="0">
                <a:solidFill>
                  <a:srgbClr val="151617"/>
                </a:solidFill>
                <a:latin typeface="Inconsolata" pitchFamily="34" charset="0"/>
                <a:ea typeface="Inconsolata" pitchFamily="34" charset="-122"/>
                <a:cs typeface="Inconsolata" pitchFamily="34" charset="-120"/>
              </a:rPr>
              <a:t> </a:t>
            </a:r>
            <a:r>
              <a:rPr lang="en-US" sz="900" dirty="0" err="1">
                <a:solidFill>
                  <a:srgbClr val="151617"/>
                </a:solidFill>
                <a:latin typeface="Inconsolata" pitchFamily="34" charset="0"/>
                <a:ea typeface="Inconsolata" pitchFamily="34" charset="-122"/>
                <a:cs typeface="Inconsolata" pitchFamily="34" charset="-120"/>
              </a:rPr>
              <a:t>протягом</a:t>
            </a:r>
            <a:r>
              <a:rPr lang="en-US" sz="900" dirty="0">
                <a:solidFill>
                  <a:srgbClr val="151617"/>
                </a:solidFill>
                <a:latin typeface="Inconsolata" pitchFamily="34" charset="0"/>
                <a:ea typeface="Inconsolata" pitchFamily="34" charset="-122"/>
                <a:cs typeface="Inconsolata" pitchFamily="34" charset="-120"/>
              </a:rPr>
              <a:t> </a:t>
            </a:r>
            <a:r>
              <a:rPr lang="en-US" sz="900" dirty="0" err="1">
                <a:solidFill>
                  <a:srgbClr val="151617"/>
                </a:solidFill>
                <a:latin typeface="Inconsolata" pitchFamily="34" charset="0"/>
                <a:ea typeface="Inconsolata" pitchFamily="34" charset="-122"/>
                <a:cs typeface="Inconsolata" pitchFamily="34" charset="-120"/>
              </a:rPr>
              <a:t>усієї</a:t>
            </a:r>
            <a:r>
              <a:rPr lang="en-US" sz="900" dirty="0">
                <a:solidFill>
                  <a:srgbClr val="151617"/>
                </a:solidFill>
                <a:latin typeface="Inconsolata" pitchFamily="34" charset="0"/>
                <a:ea typeface="Inconsolata" pitchFamily="34" charset="-122"/>
                <a:cs typeface="Inconsolata" pitchFamily="34" charset="-120"/>
              </a:rPr>
              <a:t> </a:t>
            </a:r>
            <a:r>
              <a:rPr lang="en-US" sz="900" dirty="0" err="1">
                <a:solidFill>
                  <a:srgbClr val="151617"/>
                </a:solidFill>
                <a:latin typeface="Inconsolata" pitchFamily="34" charset="0"/>
                <a:ea typeface="Inconsolata" pitchFamily="34" charset="-122"/>
                <a:cs typeface="Inconsolata" pitchFamily="34" charset="-120"/>
              </a:rPr>
              <a:t>зміни</a:t>
            </a:r>
            <a:endParaRPr lang="en-US" sz="900" dirty="0"/>
          </a:p>
        </p:txBody>
      </p:sp>
      <p:sp>
        <p:nvSpPr>
          <p:cNvPr id="11" name="Shape 8"/>
          <p:cNvSpPr/>
          <p:nvPr/>
        </p:nvSpPr>
        <p:spPr>
          <a:xfrm>
            <a:off x="2913831" y="2574057"/>
            <a:ext cx="2305050" cy="1241673"/>
          </a:xfrm>
          <a:prstGeom prst="roundRect">
            <a:avLst>
              <a:gd name="adj" fmla="val 460"/>
            </a:avLst>
          </a:prstGeom>
          <a:solidFill>
            <a:srgbClr val="F8ECE4"/>
          </a:solidFill>
          <a:ln w="4763">
            <a:solidFill>
              <a:srgbClr val="151617"/>
            </a:solidFill>
            <a:prstDash val="solid"/>
          </a:ln>
          <a:effectLst>
            <a:outerShdw blurRad="101600" dist="15240" dir="2700000" algn="bl" rotWithShape="0">
              <a:srgbClr val="151617">
                <a:alpha val="100000"/>
              </a:srgbClr>
            </a:outerShdw>
          </a:effectLst>
        </p:spPr>
      </p:sp>
      <p:sp>
        <p:nvSpPr>
          <p:cNvPr id="12" name="Text 9"/>
          <p:cNvSpPr/>
          <p:nvPr/>
        </p:nvSpPr>
        <p:spPr>
          <a:xfrm>
            <a:off x="3036763" y="2696989"/>
            <a:ext cx="1758479" cy="189458"/>
          </a:xfrm>
          <a:prstGeom prst="rect">
            <a:avLst/>
          </a:prstGeom>
          <a:noFill/>
          <a:ln/>
        </p:spPr>
        <p:txBody>
          <a:bodyPr wrap="none" lIns="0" tIns="0" rIns="0" bIns="0" rtlCol="0" anchor="t"/>
          <a:lstStyle/>
          <a:p>
            <a:pPr marL="0" indent="0" algn="l">
              <a:lnSpc>
                <a:spcPct val="104000"/>
              </a:lnSpc>
              <a:buNone/>
            </a:pPr>
            <a:r>
              <a:rPr lang="en-US" sz="1150" dirty="0">
                <a:solidFill>
                  <a:srgbClr val="000000"/>
                </a:solidFill>
                <a:latin typeface="Montserrat Black" pitchFamily="34" charset="0"/>
                <a:ea typeface="Montserrat Black" pitchFamily="34" charset="-122"/>
                <a:cs typeface="Montserrat Black" pitchFamily="34" charset="-120"/>
              </a:rPr>
              <a:t>🎨</a:t>
            </a:r>
            <a:r>
              <a:rPr lang="en-US" sz="1150" dirty="0">
                <a:solidFill>
                  <a:srgbClr val="151617"/>
                </a:solidFill>
                <a:latin typeface="Montserrat Black" pitchFamily="34" charset="0"/>
                <a:ea typeface="Montserrat Black" pitchFamily="34" charset="-122"/>
                <a:cs typeface="Montserrat Black" pitchFamily="34" charset="-120"/>
              </a:rPr>
              <a:t> Творча підготовка</a:t>
            </a:r>
            <a:endParaRPr lang="en-US" sz="1150" dirty="0"/>
          </a:p>
        </p:txBody>
      </p:sp>
      <p:sp>
        <p:nvSpPr>
          <p:cNvPr id="13" name="Text 10"/>
          <p:cNvSpPr/>
          <p:nvPr/>
        </p:nvSpPr>
        <p:spPr>
          <a:xfrm>
            <a:off x="3036763" y="2954015"/>
            <a:ext cx="2059186" cy="738783"/>
          </a:xfrm>
          <a:prstGeom prst="rect">
            <a:avLst/>
          </a:prstGeom>
          <a:noFill/>
          <a:ln/>
        </p:spPr>
        <p:txBody>
          <a:bodyPr wrap="square" lIns="0" tIns="0" rIns="0" bIns="0" rtlCol="0" anchor="t">
            <a:normAutofit/>
          </a:bodyPr>
          <a:lstStyle/>
          <a:p>
            <a:pPr marL="0" indent="0" algn="l">
              <a:lnSpc>
                <a:spcPct val="130000"/>
              </a:lnSpc>
              <a:buNone/>
            </a:pPr>
            <a:r>
              <a:rPr lang="en-US" sz="900" dirty="0">
                <a:solidFill>
                  <a:srgbClr val="151617"/>
                </a:solidFill>
                <a:latin typeface="Inconsolata" pitchFamily="34" charset="0"/>
                <a:ea typeface="Inconsolata" pitchFamily="34" charset="-122"/>
                <a:cs typeface="Inconsolata" pitchFamily="34" charset="-120"/>
              </a:rPr>
              <a:t>Кожен загін творчо представив себе: назви, девізи, речівки та цікаві виступи під час урочистого відкриття</a:t>
            </a:r>
            <a:endParaRPr lang="en-US" sz="900" dirty="0"/>
          </a:p>
        </p:txBody>
      </p:sp>
      <p:sp>
        <p:nvSpPr>
          <p:cNvPr id="14" name="Shape 11"/>
          <p:cNvSpPr/>
          <p:nvPr/>
        </p:nvSpPr>
        <p:spPr>
          <a:xfrm>
            <a:off x="496119" y="3928393"/>
            <a:ext cx="4722763" cy="872282"/>
          </a:xfrm>
          <a:prstGeom prst="roundRect">
            <a:avLst>
              <a:gd name="adj" fmla="val 655"/>
            </a:avLst>
          </a:prstGeom>
          <a:solidFill>
            <a:srgbClr val="F8ECE4"/>
          </a:solidFill>
          <a:ln w="4763">
            <a:solidFill>
              <a:srgbClr val="151617"/>
            </a:solidFill>
            <a:prstDash val="solid"/>
          </a:ln>
          <a:effectLst>
            <a:outerShdw blurRad="101600" dist="15240" dir="2700000" algn="bl" rotWithShape="0">
              <a:srgbClr val="151617">
                <a:alpha val="100000"/>
              </a:srgbClr>
            </a:outerShdw>
          </a:effectLst>
        </p:spPr>
      </p:sp>
      <p:sp>
        <p:nvSpPr>
          <p:cNvPr id="15" name="Text 12"/>
          <p:cNvSpPr/>
          <p:nvPr/>
        </p:nvSpPr>
        <p:spPr>
          <a:xfrm>
            <a:off x="619051" y="4051325"/>
            <a:ext cx="1531144" cy="189458"/>
          </a:xfrm>
          <a:prstGeom prst="rect">
            <a:avLst/>
          </a:prstGeom>
          <a:noFill/>
          <a:ln/>
        </p:spPr>
        <p:txBody>
          <a:bodyPr wrap="none" lIns="0" tIns="0" rIns="0" bIns="0" rtlCol="0" anchor="t"/>
          <a:lstStyle/>
          <a:p>
            <a:pPr marL="0" indent="0" algn="l">
              <a:lnSpc>
                <a:spcPct val="104000"/>
              </a:lnSpc>
              <a:buNone/>
            </a:pPr>
            <a:r>
              <a:rPr lang="en-US" sz="1150" dirty="0">
                <a:solidFill>
                  <a:srgbClr val="000000"/>
                </a:solidFill>
                <a:latin typeface="Montserrat Black" pitchFamily="34" charset="0"/>
                <a:ea typeface="Montserrat Black" pitchFamily="34" charset="-122"/>
                <a:cs typeface="Montserrat Black" pitchFamily="34" charset="-120"/>
              </a:rPr>
              <a:t>🎉</a:t>
            </a:r>
            <a:r>
              <a:rPr lang="en-US" sz="1150" dirty="0">
                <a:solidFill>
                  <a:srgbClr val="151617"/>
                </a:solidFill>
                <a:latin typeface="Montserrat Black" pitchFamily="34" charset="0"/>
                <a:ea typeface="Montserrat Black" pitchFamily="34" charset="-122"/>
                <a:cs typeface="Montserrat Black" pitchFamily="34" charset="-120"/>
              </a:rPr>
              <a:t> Закінчення дня</a:t>
            </a:r>
            <a:endParaRPr lang="en-US" sz="1150" dirty="0"/>
          </a:p>
        </p:txBody>
      </p:sp>
      <p:sp>
        <p:nvSpPr>
          <p:cNvPr id="16" name="Text 13"/>
          <p:cNvSpPr/>
          <p:nvPr/>
        </p:nvSpPr>
        <p:spPr>
          <a:xfrm>
            <a:off x="619051" y="4308351"/>
            <a:ext cx="4476899" cy="369391"/>
          </a:xfrm>
          <a:prstGeom prst="rect">
            <a:avLst/>
          </a:prstGeom>
          <a:noFill/>
          <a:ln/>
        </p:spPr>
        <p:txBody>
          <a:bodyPr wrap="square" lIns="0" tIns="0" rIns="0" bIns="0" rtlCol="0" anchor="t">
            <a:normAutofit/>
          </a:bodyPr>
          <a:lstStyle/>
          <a:p>
            <a:pPr marL="0" indent="0" algn="l">
              <a:lnSpc>
                <a:spcPct val="130000"/>
              </a:lnSpc>
              <a:buNone/>
            </a:pPr>
            <a:r>
              <a:rPr lang="en-US" sz="900" dirty="0">
                <a:solidFill>
                  <a:srgbClr val="151617"/>
                </a:solidFill>
                <a:latin typeface="Inconsolata" pitchFamily="34" charset="0"/>
                <a:ea typeface="Inconsolata" pitchFamily="34" charset="-122"/>
                <a:cs typeface="Inconsolata" pitchFamily="34" charset="-120"/>
              </a:rPr>
              <a:t>Пінна вечірка, аквагрим та бульбашкова дискотека подарували море радості, сміху та незабутніх емоцій</a:t>
            </a:r>
            <a:endParaRPr lang="en-US" sz="900" dirty="0"/>
          </a:p>
        </p:txBody>
      </p:sp>
      <p:pic>
        <p:nvPicPr>
          <p:cNvPr id="9220" name="Picture 4" descr="Немає опису світлини."/>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3479" y="128493"/>
            <a:ext cx="3669849" cy="2318837"/>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На зображенні може бути: текст «NEW NEWYORE YORA YORE 27 தൻு 梅 Airo Cs 馬»"/>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2067" y="2553457"/>
            <a:ext cx="3219683" cy="252454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496119" y="681335"/>
            <a:ext cx="516582" cy="242739"/>
          </a:xfrm>
          <a:prstGeom prst="roundRect">
            <a:avLst>
              <a:gd name="adj" fmla="val 2354"/>
            </a:avLst>
          </a:prstGeom>
          <a:noFill/>
          <a:ln w="4763">
            <a:solidFill>
              <a:srgbClr val="151617"/>
            </a:solidFill>
            <a:prstDash val="solid"/>
          </a:ln>
        </p:spPr>
      </p:sp>
      <p:sp>
        <p:nvSpPr>
          <p:cNvPr id="3" name="Text 1"/>
          <p:cNvSpPr/>
          <p:nvPr/>
        </p:nvSpPr>
        <p:spPr>
          <a:xfrm>
            <a:off x="575295" y="723305"/>
            <a:ext cx="815429" cy="158800"/>
          </a:xfrm>
          <a:prstGeom prst="rect">
            <a:avLst/>
          </a:prstGeom>
          <a:noFill/>
          <a:ln/>
        </p:spPr>
        <p:txBody>
          <a:bodyPr wrap="none" lIns="0" tIns="0" rIns="0" bIns="0" rtlCol="0" anchor="t"/>
          <a:lstStyle/>
          <a:p>
            <a:pPr marL="0" indent="0" algn="l">
              <a:lnSpc>
                <a:spcPct val="133000"/>
              </a:lnSpc>
              <a:buNone/>
            </a:pPr>
            <a:r>
              <a:rPr lang="en-US" sz="750" dirty="0">
                <a:solidFill>
                  <a:srgbClr val="151617"/>
                </a:solidFill>
                <a:latin typeface="Inconsolata" pitchFamily="34" charset="0"/>
                <a:ea typeface="Inconsolata" pitchFamily="34" charset="-122"/>
                <a:cs typeface="Inconsolata" pitchFamily="34" charset="-120"/>
              </a:rPr>
              <a:t>ДЕНЬ 2</a:t>
            </a:r>
            <a:endParaRPr lang="en-US" sz="750" dirty="0"/>
          </a:p>
        </p:txBody>
      </p:sp>
      <p:sp>
        <p:nvSpPr>
          <p:cNvPr id="4" name="Text 2"/>
          <p:cNvSpPr/>
          <p:nvPr/>
        </p:nvSpPr>
        <p:spPr>
          <a:xfrm>
            <a:off x="416290" y="973634"/>
            <a:ext cx="8493026" cy="387548"/>
          </a:xfrm>
          <a:prstGeom prst="rect">
            <a:avLst/>
          </a:prstGeom>
          <a:noFill/>
          <a:ln/>
        </p:spPr>
        <p:txBody>
          <a:bodyPr wrap="none" lIns="0" tIns="0" rIns="0" bIns="0" rtlCol="0" anchor="t"/>
          <a:lstStyle/>
          <a:p>
            <a:pPr marL="0" indent="0" algn="l">
              <a:lnSpc>
                <a:spcPct val="104000"/>
              </a:lnSpc>
              <a:buNone/>
            </a:pPr>
            <a:r>
              <a:rPr lang="en-US" sz="2400" dirty="0">
                <a:solidFill>
                  <a:srgbClr val="151617"/>
                </a:solidFill>
                <a:latin typeface="Montserrat Black" pitchFamily="34" charset="0"/>
                <a:ea typeface="Montserrat Black" pitchFamily="34" charset="-122"/>
                <a:cs typeface="Montserrat Black" pitchFamily="34" charset="-120"/>
              </a:rPr>
              <a:t>Екскурсія до Ужгорода та художнього музею</a:t>
            </a:r>
            <a:endParaRPr lang="en-US" sz="2400" dirty="0"/>
          </a:p>
        </p:txBody>
      </p:sp>
      <p:sp>
        <p:nvSpPr>
          <p:cNvPr id="5" name="Text 3"/>
          <p:cNvSpPr/>
          <p:nvPr/>
        </p:nvSpPr>
        <p:spPr>
          <a:xfrm>
            <a:off x="496119" y="1658838"/>
            <a:ext cx="4347270" cy="2691631"/>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1617"/>
                </a:solidFill>
                <a:latin typeface="Inconsolata" pitchFamily="34" charset="0"/>
                <a:ea typeface="Inconsolata" pitchFamily="34" charset="-122"/>
                <a:cs typeface="Inconsolata" pitchFamily="34" charset="-120"/>
              </a:rPr>
              <a:t>Особливо насиченим цей день став для вихованців загону №2, які вирушили на екскурсію до міста Ужгород. Діти відвідали </a:t>
            </a:r>
            <a:r>
              <a:rPr lang="en-US" sz="950" b="1" dirty="0">
                <a:solidFill>
                  <a:srgbClr val="151617"/>
                </a:solidFill>
                <a:latin typeface="Inconsolata" pitchFamily="34" charset="0"/>
                <a:ea typeface="Inconsolata" pitchFamily="34" charset="-122"/>
                <a:cs typeface="Inconsolata" pitchFamily="34" charset="-120"/>
              </a:rPr>
              <a:t>Закарпатський обласний художній музей імені Йосипа Бокшая</a:t>
            </a:r>
            <a:r>
              <a:rPr lang="en-US" sz="950" dirty="0">
                <a:solidFill>
                  <a:srgbClr val="151617"/>
                </a:solidFill>
                <a:latin typeface="Inconsolata" pitchFamily="34" charset="0"/>
                <a:ea typeface="Inconsolata" pitchFamily="34" charset="-122"/>
                <a:cs typeface="Inconsolata" pitchFamily="34" charset="-120"/>
              </a:rPr>
              <a:t>, де познайомилися зі світом мистецтва. Під час цікавої та змістовної екскурсії вони оглянули унікальні художні полотна, дізналися багато нового про живопис та творчість відомих митців. Не менш захопливою стала й літературна експозиція музею, яка відкрила для юних відвідувачів нові сторінки культурної спадщини краю.</a:t>
            </a:r>
            <a:endParaRPr lang="en-US" sz="950" dirty="0"/>
          </a:p>
          <a:p>
            <a:pPr marL="0" indent="0" algn="l">
              <a:lnSpc>
                <a:spcPct val="133000"/>
              </a:lnSpc>
              <a:buNone/>
            </a:pPr>
            <a:r>
              <a:rPr lang="en-US" sz="950" dirty="0">
                <a:solidFill>
                  <a:srgbClr val="151617"/>
                </a:solidFill>
                <a:latin typeface="Inconsolata" pitchFamily="34" charset="0"/>
                <a:ea typeface="Inconsolata" pitchFamily="34" charset="-122"/>
                <a:cs typeface="Inconsolata" pitchFamily="34" charset="-120"/>
              </a:rPr>
              <a:t> Після відвідин музею діти прогулялися мальовничими вулицями та набережною Ужгорода, милувалися красою міста, його архітектурою та атмосферою. Поїздка залишила по собі багато позитивних емоцій, нових знань і чудових </a:t>
            </a:r>
            <a:r>
              <a:rPr lang="en-US" sz="950" dirty="0" err="1">
                <a:solidFill>
                  <a:srgbClr val="151617"/>
                </a:solidFill>
                <a:latin typeface="Inconsolata" pitchFamily="34" charset="0"/>
                <a:ea typeface="Inconsolata" pitchFamily="34" charset="-122"/>
                <a:cs typeface="Inconsolata" pitchFamily="34" charset="-120"/>
              </a:rPr>
              <a:t>фотографій</a:t>
            </a:r>
            <a:r>
              <a:rPr lang="en-US" sz="950" dirty="0" smtClean="0">
                <a:solidFill>
                  <a:srgbClr val="151617"/>
                </a:solidFill>
                <a:latin typeface="Inconsolata" pitchFamily="34" charset="0"/>
                <a:ea typeface="Inconsolata" pitchFamily="34" charset="-122"/>
                <a:cs typeface="Inconsolata" pitchFamily="34" charset="-120"/>
              </a:rPr>
              <a:t>.</a:t>
            </a:r>
            <a:endParaRPr lang="en-US" sz="950" dirty="0"/>
          </a:p>
        </p:txBody>
      </p:sp>
      <p:sp>
        <p:nvSpPr>
          <p:cNvPr id="6" name="Shape 4"/>
          <p:cNvSpPr/>
          <p:nvPr/>
        </p:nvSpPr>
        <p:spPr>
          <a:xfrm>
            <a:off x="5061421" y="1547217"/>
            <a:ext cx="3680445" cy="2914873"/>
          </a:xfrm>
          <a:prstGeom prst="roundRect">
            <a:avLst>
              <a:gd name="adj" fmla="val 196"/>
            </a:avLst>
          </a:prstGeom>
          <a:solidFill>
            <a:srgbClr val="F2DED0"/>
          </a:solidFill>
          <a:ln/>
        </p:spPr>
        <p:txBody>
          <a:bodyPr/>
          <a:lstStyle/>
          <a:p>
            <a:endParaRPr lang="uk-UA" dirty="0"/>
          </a:p>
        </p:txBody>
      </p:sp>
      <p:sp>
        <p:nvSpPr>
          <p:cNvPr id="7" name="Text 5"/>
          <p:cNvSpPr/>
          <p:nvPr/>
        </p:nvSpPr>
        <p:spPr>
          <a:xfrm>
            <a:off x="5185395" y="1671191"/>
            <a:ext cx="2007766" cy="198611"/>
          </a:xfrm>
          <a:prstGeom prst="rect">
            <a:avLst/>
          </a:prstGeom>
          <a:noFill/>
          <a:ln/>
        </p:spPr>
        <p:txBody>
          <a:bodyPr wrap="none" lIns="0" tIns="0" rIns="0" bIns="0" rtlCol="0" anchor="t"/>
          <a:lstStyle/>
          <a:p>
            <a:pPr marL="0" indent="0" algn="l">
              <a:lnSpc>
                <a:spcPct val="104000"/>
              </a:lnSpc>
              <a:buNone/>
            </a:pPr>
            <a:r>
              <a:rPr lang="en-US" sz="1200" dirty="0" smtClean="0">
                <a:solidFill>
                  <a:srgbClr val="151617"/>
                </a:solidFill>
                <a:latin typeface="Montserrat Black" pitchFamily="34" charset="0"/>
                <a:ea typeface="Montserrat Black" pitchFamily="34" charset="-122"/>
                <a:cs typeface="Montserrat Black" pitchFamily="34" charset="-120"/>
              </a:rPr>
              <a:t> </a:t>
            </a:r>
            <a:r>
              <a:rPr lang="en-US" sz="1200" dirty="0">
                <a:solidFill>
                  <a:srgbClr val="151617"/>
                </a:solidFill>
                <a:latin typeface="Montserrat Black" pitchFamily="34" charset="0"/>
                <a:ea typeface="Montserrat Black" pitchFamily="34" charset="-122"/>
                <a:cs typeface="Montserrat Black" pitchFamily="34" charset="-120"/>
              </a:rPr>
              <a:t>Інші загони</a:t>
            </a:r>
            <a:endParaRPr lang="en-US" sz="1200" dirty="0"/>
          </a:p>
        </p:txBody>
      </p:sp>
      <p:sp>
        <p:nvSpPr>
          <p:cNvPr id="8" name="Text 6"/>
          <p:cNvSpPr/>
          <p:nvPr/>
        </p:nvSpPr>
        <p:spPr>
          <a:xfrm>
            <a:off x="5185395" y="1993776"/>
            <a:ext cx="3432497" cy="1190774"/>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1617"/>
                </a:solidFill>
                <a:latin typeface="Inconsolata" pitchFamily="34" charset="0"/>
                <a:ea typeface="Inconsolata" pitchFamily="34" charset="-122"/>
                <a:cs typeface="Inconsolata" pitchFamily="34" charset="-120"/>
              </a:rPr>
              <a:t>Тим часом інші загони також провели день активно та змістовно. На дітей чекали веселі рухливі ігри на свіжому повітрі, захопливі настільні ігри, творчі мистецькі заняття та цікава робота мовної групи, де учасники вдосконалювали свої знання в ігровій та невимушеній атмосфері.</a:t>
            </a:r>
            <a:endParaRPr lang="en-US" sz="950" dirty="0"/>
          </a:p>
        </p:txBody>
      </p:sp>
      <p:pic>
        <p:nvPicPr>
          <p:cNvPr id="8196" name="Picture 4" descr="https://scontent-iev1-1.xx.fbcdn.net/v/t39.30808-6/712088880_2417786195370936_2608195420398998383_n.jpg?stp=dst-jpg_tt6&amp;cstp=mx2048x1536&amp;ctp=s590x590&amp;_nc_cat=106&amp;ccb=1-7&amp;_nc_sid=aa7b47&amp;_nc_ohc=wRceukhDuF0Q7kNvwFKXstd&amp;_nc_oc=AdqWvNjhz4Y-5kMVT9ITizq9Hg4MeXICqrnH48KZs0-ENxj8TGbFzs2xXjBR_37wSwE&amp;_nc_zt=23&amp;_nc_ht=scontent-iev1-1.xx&amp;_nc_gid=RT_-DSsWiS72_hqSb3ucMg&amp;_nc_ss=7b2a8&amp;oh=00_Af_wG795D9uMfwEPUxpYz2hBoj7qac_YvGkHfzj3EGlwbw&amp;oe=6A3F057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034" y="3961525"/>
            <a:ext cx="1333333" cy="1001130"/>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На зображенні може бути: дерево"/>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2334038" y="3875113"/>
            <a:ext cx="1607756" cy="1195795"/>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На зображенні може бути: текст"/>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93474" y="3422858"/>
            <a:ext cx="2585660" cy="1637129"/>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На зображенні може бути: кларнет"/>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47081" y="3094059"/>
            <a:ext cx="1480575" cy="202292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3429000" cy="5143500"/>
          </a:xfrm>
          <a:prstGeom prst="rect">
            <a:avLst/>
          </a:prstGeom>
          <a:solidFill>
            <a:srgbClr val="F8ECE4"/>
          </a:solidFill>
          <a:ln/>
        </p:spPr>
        <p:txBody>
          <a:bodyPr/>
          <a:lstStyle/>
          <a:p>
            <a:endParaRPr lang="uk-UA" dirty="0"/>
          </a:p>
        </p:txBody>
      </p:sp>
      <p:sp>
        <p:nvSpPr>
          <p:cNvPr id="4" name="Shape 1"/>
          <p:cNvSpPr/>
          <p:nvPr/>
        </p:nvSpPr>
        <p:spPr>
          <a:xfrm>
            <a:off x="3925119" y="377205"/>
            <a:ext cx="421407" cy="186854"/>
          </a:xfrm>
          <a:prstGeom prst="roundRect">
            <a:avLst>
              <a:gd name="adj" fmla="val 3059"/>
            </a:avLst>
          </a:prstGeom>
          <a:noFill/>
          <a:ln w="4763">
            <a:solidFill>
              <a:srgbClr val="151617"/>
            </a:solidFill>
            <a:prstDash val="solid"/>
          </a:ln>
        </p:spPr>
      </p:sp>
      <p:sp>
        <p:nvSpPr>
          <p:cNvPr id="5" name="Text 2"/>
          <p:cNvSpPr/>
          <p:nvPr/>
        </p:nvSpPr>
        <p:spPr>
          <a:xfrm>
            <a:off x="3990305" y="412179"/>
            <a:ext cx="748233" cy="116904"/>
          </a:xfrm>
          <a:prstGeom prst="rect">
            <a:avLst/>
          </a:prstGeom>
          <a:noFill/>
          <a:ln/>
        </p:spPr>
        <p:txBody>
          <a:bodyPr wrap="none" lIns="0" tIns="0" rIns="0" bIns="0" rtlCol="0" anchor="t"/>
          <a:lstStyle/>
          <a:p>
            <a:pPr marL="0" indent="0" algn="l">
              <a:lnSpc>
                <a:spcPct val="121000"/>
              </a:lnSpc>
              <a:buNone/>
            </a:pPr>
            <a:r>
              <a:rPr lang="en-US" sz="600" dirty="0">
                <a:solidFill>
                  <a:srgbClr val="151617"/>
                </a:solidFill>
                <a:latin typeface="Inconsolata" pitchFamily="34" charset="0"/>
                <a:ea typeface="Inconsolata" pitchFamily="34" charset="-122"/>
                <a:cs typeface="Inconsolata" pitchFamily="34" charset="-120"/>
              </a:rPr>
              <a:t>ДЕНЬ 3</a:t>
            </a:r>
            <a:endParaRPr lang="en-US" sz="600" dirty="0"/>
          </a:p>
        </p:txBody>
      </p:sp>
      <p:sp>
        <p:nvSpPr>
          <p:cNvPr id="6" name="Text 3"/>
          <p:cNvSpPr/>
          <p:nvPr/>
        </p:nvSpPr>
        <p:spPr>
          <a:xfrm>
            <a:off x="3925119" y="596801"/>
            <a:ext cx="4722763" cy="629841"/>
          </a:xfrm>
          <a:prstGeom prst="rect">
            <a:avLst/>
          </a:prstGeom>
          <a:noFill/>
          <a:ln/>
        </p:spPr>
        <p:txBody>
          <a:bodyPr wrap="square" lIns="0" tIns="0" rIns="0" bIns="0" rtlCol="0" anchor="t">
            <a:normAutofit/>
          </a:bodyPr>
          <a:lstStyle/>
          <a:p>
            <a:pPr marL="0" indent="0" algn="l">
              <a:lnSpc>
                <a:spcPct val="104000"/>
              </a:lnSpc>
              <a:buNone/>
            </a:pPr>
            <a:r>
              <a:rPr lang="en-US" sz="1950" dirty="0">
                <a:solidFill>
                  <a:srgbClr val="151617"/>
                </a:solidFill>
                <a:latin typeface="Montserrat Black" pitchFamily="34" charset="0"/>
                <a:ea typeface="Montserrat Black" pitchFamily="34" charset="-122"/>
                <a:cs typeface="Montserrat Black" pitchFamily="34" charset="-120"/>
              </a:rPr>
              <a:t>Сонячний день на </a:t>
            </a:r>
            <a:r>
              <a:rPr lang="en-US" sz="1950" dirty="0" err="1">
                <a:solidFill>
                  <a:srgbClr val="151617"/>
                </a:solidFill>
                <a:latin typeface="Montserrat Black" pitchFamily="34" charset="0"/>
                <a:ea typeface="Montserrat Black" pitchFamily="34" charset="-122"/>
                <a:cs typeface="Montserrat Black" pitchFamily="34" charset="-120"/>
              </a:rPr>
              <a:t>свіжому</a:t>
            </a:r>
            <a:r>
              <a:rPr lang="en-US" sz="1950" dirty="0">
                <a:solidFill>
                  <a:srgbClr val="151617"/>
                </a:solidFill>
                <a:latin typeface="Montserrat Black" pitchFamily="34" charset="0"/>
                <a:ea typeface="Montserrat Black" pitchFamily="34" charset="-122"/>
                <a:cs typeface="Montserrat Black" pitchFamily="34" charset="-120"/>
              </a:rPr>
              <a:t> </a:t>
            </a:r>
            <a:r>
              <a:rPr lang="en-US" sz="1950" dirty="0" err="1" smtClean="0">
                <a:solidFill>
                  <a:srgbClr val="151617"/>
                </a:solidFill>
                <a:latin typeface="Montserrat Black" pitchFamily="34" charset="0"/>
                <a:ea typeface="Montserrat Black" pitchFamily="34" charset="-122"/>
                <a:cs typeface="Montserrat Black" pitchFamily="34" charset="-120"/>
              </a:rPr>
              <a:t>повітрі</a:t>
            </a:r>
            <a:endParaRPr lang="en-US" sz="1950" dirty="0"/>
          </a:p>
        </p:txBody>
      </p:sp>
      <p:sp>
        <p:nvSpPr>
          <p:cNvPr id="7" name="Text 4"/>
          <p:cNvSpPr/>
          <p:nvPr/>
        </p:nvSpPr>
        <p:spPr>
          <a:xfrm>
            <a:off x="3925119" y="1349425"/>
            <a:ext cx="4722763" cy="438224"/>
          </a:xfrm>
          <a:prstGeom prst="rect">
            <a:avLst/>
          </a:prstGeom>
          <a:noFill/>
          <a:ln/>
        </p:spPr>
        <p:txBody>
          <a:bodyPr wrap="square" lIns="0" tIns="0" rIns="0" bIns="0" rtlCol="0" anchor="t">
            <a:normAutofit/>
          </a:bodyPr>
          <a:lstStyle/>
          <a:p>
            <a:pPr marL="0" indent="0" algn="l">
              <a:lnSpc>
                <a:spcPct val="121000"/>
              </a:lnSpc>
              <a:buNone/>
            </a:pPr>
            <a:r>
              <a:rPr lang="en-US" sz="750" dirty="0">
                <a:solidFill>
                  <a:srgbClr val="151617"/>
                </a:solidFill>
                <a:latin typeface="Inconsolata" pitchFamily="34" charset="0"/>
                <a:ea typeface="Inconsolata" pitchFamily="34" charset="-122"/>
                <a:cs typeface="Inconsolata" pitchFamily="34" charset="-120"/>
              </a:rPr>
              <a:t>Чудова погода подарувала можливість провести багато активностей просто неба. Діти із задоволенням взяли участь у веселому флешмобі, грали у футбол, рухливі та командні ігри, демонструючи спритність, дружність і чудовий настрій.</a:t>
            </a:r>
            <a:endParaRPr lang="en-US" sz="750" dirty="0"/>
          </a:p>
        </p:txBody>
      </p:sp>
      <p:pic>
        <p:nvPicPr>
          <p:cNvPr id="8" name="Image 1" descr="preencoded.png"/>
          <p:cNvPicPr>
            <a:picLocks noChangeAspect="1"/>
          </p:cNvPicPr>
          <p:nvPr/>
        </p:nvPicPr>
        <p:blipFill>
          <a:blip r:embed="rId3">
            <a:extLst>
              <a:ext uri="{96DAC541-7B7A-43D3-8B79-37D633B846F1}">
                <asvg:svgBlip xmlns:asvg="http://schemas.microsoft.com/office/drawing/2016/SVG/main" xmlns="" r:embed="rId5"/>
              </a:ext>
            </a:extLst>
          </a:blip>
          <a:stretch>
            <a:fillRect/>
          </a:stretch>
        </p:blipFill>
        <p:spPr>
          <a:xfrm>
            <a:off x="3925119" y="1879774"/>
            <a:ext cx="251966" cy="251966"/>
          </a:xfrm>
          <a:prstGeom prst="rect">
            <a:avLst/>
          </a:prstGeom>
        </p:spPr>
      </p:pic>
      <p:sp>
        <p:nvSpPr>
          <p:cNvPr id="9" name="Text 5"/>
          <p:cNvSpPr/>
          <p:nvPr/>
        </p:nvSpPr>
        <p:spPr>
          <a:xfrm>
            <a:off x="3925119" y="2234059"/>
            <a:ext cx="1259830" cy="157460"/>
          </a:xfrm>
          <a:prstGeom prst="rect">
            <a:avLst/>
          </a:prstGeom>
          <a:noFill/>
          <a:ln/>
        </p:spPr>
        <p:txBody>
          <a:bodyPr wrap="none" lIns="0" tIns="0" rIns="0" bIns="0" rtlCol="0" anchor="t"/>
          <a:lstStyle/>
          <a:p>
            <a:pPr marL="0" indent="0" algn="l">
              <a:lnSpc>
                <a:spcPct val="104000"/>
              </a:lnSpc>
              <a:buNone/>
            </a:pPr>
            <a:r>
              <a:rPr lang="en-US" sz="950" dirty="0">
                <a:solidFill>
                  <a:srgbClr val="151617"/>
                </a:solidFill>
                <a:latin typeface="Montserrat Black" pitchFamily="34" charset="0"/>
                <a:ea typeface="Montserrat Black" pitchFamily="34" charset="-122"/>
                <a:cs typeface="Montserrat Black" pitchFamily="34" charset="-120"/>
              </a:rPr>
              <a:t>Спортивні ігри</a:t>
            </a:r>
            <a:endParaRPr lang="en-US" sz="950" dirty="0"/>
          </a:p>
        </p:txBody>
      </p:sp>
      <p:sp>
        <p:nvSpPr>
          <p:cNvPr id="10" name="Text 6"/>
          <p:cNvSpPr/>
          <p:nvPr/>
        </p:nvSpPr>
        <p:spPr>
          <a:xfrm>
            <a:off x="3925119" y="2440632"/>
            <a:ext cx="4722763" cy="292150"/>
          </a:xfrm>
          <a:prstGeom prst="rect">
            <a:avLst/>
          </a:prstGeom>
          <a:noFill/>
          <a:ln/>
        </p:spPr>
        <p:txBody>
          <a:bodyPr wrap="square" lIns="0" tIns="0" rIns="0" bIns="0" rtlCol="0" anchor="t">
            <a:normAutofit/>
          </a:bodyPr>
          <a:lstStyle/>
          <a:p>
            <a:pPr marL="0" indent="0" algn="l">
              <a:lnSpc>
                <a:spcPct val="121000"/>
              </a:lnSpc>
              <a:buNone/>
            </a:pPr>
            <a:r>
              <a:rPr lang="en-US" sz="750" dirty="0">
                <a:solidFill>
                  <a:srgbClr val="151617"/>
                </a:solidFill>
                <a:latin typeface="Inconsolata" pitchFamily="34" charset="0"/>
                <a:ea typeface="Inconsolata" pitchFamily="34" charset="-122"/>
                <a:cs typeface="Inconsolata" pitchFamily="34" charset="-120"/>
              </a:rPr>
              <a:t>Футбол, командні естафети та рухливі ігри на свіжому повітрі — спритність і командний дух у кожній грі</a:t>
            </a:r>
            <a:endParaRPr lang="en-US" sz="750" dirty="0"/>
          </a:p>
        </p:txBody>
      </p:sp>
      <p:pic>
        <p:nvPicPr>
          <p:cNvPr id="11" name="Image 2" descr="preencoded.png"/>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3925119" y="2896493"/>
            <a:ext cx="251966" cy="251966"/>
          </a:xfrm>
          <a:prstGeom prst="rect">
            <a:avLst/>
          </a:prstGeom>
        </p:spPr>
      </p:pic>
      <p:sp>
        <p:nvSpPr>
          <p:cNvPr id="12" name="Text 7"/>
          <p:cNvSpPr/>
          <p:nvPr/>
        </p:nvSpPr>
        <p:spPr>
          <a:xfrm>
            <a:off x="3925119" y="3250778"/>
            <a:ext cx="1334021" cy="157460"/>
          </a:xfrm>
          <a:prstGeom prst="rect">
            <a:avLst/>
          </a:prstGeom>
          <a:noFill/>
          <a:ln/>
        </p:spPr>
        <p:txBody>
          <a:bodyPr wrap="none" lIns="0" tIns="0" rIns="0" bIns="0" rtlCol="0" anchor="t"/>
          <a:lstStyle/>
          <a:p>
            <a:pPr marL="0" indent="0" algn="l">
              <a:lnSpc>
                <a:spcPct val="104000"/>
              </a:lnSpc>
              <a:buNone/>
            </a:pPr>
            <a:r>
              <a:rPr lang="en-US" sz="950" dirty="0">
                <a:solidFill>
                  <a:srgbClr val="151617"/>
                </a:solidFill>
                <a:latin typeface="Montserrat Black" pitchFamily="34" charset="0"/>
                <a:ea typeface="Montserrat Black" pitchFamily="34" charset="-122"/>
                <a:cs typeface="Montserrat Black" pitchFamily="34" charset="-120"/>
              </a:rPr>
              <a:t>Мистецькі заняття</a:t>
            </a:r>
            <a:endParaRPr lang="en-US" sz="950" dirty="0"/>
          </a:p>
        </p:txBody>
      </p:sp>
      <p:sp>
        <p:nvSpPr>
          <p:cNvPr id="13" name="Text 8"/>
          <p:cNvSpPr/>
          <p:nvPr/>
        </p:nvSpPr>
        <p:spPr>
          <a:xfrm>
            <a:off x="3925119" y="3457352"/>
            <a:ext cx="4722763" cy="292150"/>
          </a:xfrm>
          <a:prstGeom prst="rect">
            <a:avLst/>
          </a:prstGeom>
          <a:noFill/>
          <a:ln/>
        </p:spPr>
        <p:txBody>
          <a:bodyPr wrap="square" lIns="0" tIns="0" rIns="0" bIns="0" rtlCol="0" anchor="t">
            <a:normAutofit/>
          </a:bodyPr>
          <a:lstStyle/>
          <a:p>
            <a:pPr marL="0" indent="0" algn="l">
              <a:lnSpc>
                <a:spcPct val="121000"/>
              </a:lnSpc>
              <a:buNone/>
            </a:pPr>
            <a:r>
              <a:rPr lang="en-US" sz="750" dirty="0">
                <a:solidFill>
                  <a:srgbClr val="151617"/>
                </a:solidFill>
                <a:latin typeface="Inconsolata" pitchFamily="34" charset="0"/>
                <a:ea typeface="Inconsolata" pitchFamily="34" charset="-122"/>
                <a:cs typeface="Inconsolata" pitchFamily="34" charset="-120"/>
              </a:rPr>
              <a:t>Творчі майстерні та художні завдання розвивали фантазію та естетичне </a:t>
            </a:r>
            <a:r>
              <a:rPr lang="en-US" sz="750" dirty="0" err="1">
                <a:solidFill>
                  <a:srgbClr val="151617"/>
                </a:solidFill>
                <a:latin typeface="Inconsolata" pitchFamily="34" charset="0"/>
                <a:ea typeface="Inconsolata" pitchFamily="34" charset="-122"/>
                <a:cs typeface="Inconsolata" pitchFamily="34" charset="-120"/>
              </a:rPr>
              <a:t>мислення</a:t>
            </a:r>
            <a:r>
              <a:rPr lang="en-US" sz="750" dirty="0">
                <a:solidFill>
                  <a:srgbClr val="151617"/>
                </a:solidFill>
                <a:latin typeface="Inconsolata" pitchFamily="34" charset="0"/>
                <a:ea typeface="Inconsolata" pitchFamily="34" charset="-122"/>
                <a:cs typeface="Inconsolata" pitchFamily="34" charset="-120"/>
              </a:rPr>
              <a:t> </a:t>
            </a:r>
            <a:r>
              <a:rPr lang="en-US" sz="750" dirty="0" err="1" smtClean="0">
                <a:solidFill>
                  <a:srgbClr val="151617"/>
                </a:solidFill>
                <a:latin typeface="Inconsolata" pitchFamily="34" charset="0"/>
                <a:ea typeface="Inconsolata" pitchFamily="34" charset="-122"/>
                <a:cs typeface="Inconsolata" pitchFamily="34" charset="-120"/>
              </a:rPr>
              <a:t>вихованців</a:t>
            </a:r>
            <a:endParaRPr lang="en-US" sz="750" dirty="0"/>
          </a:p>
        </p:txBody>
      </p:sp>
      <p:pic>
        <p:nvPicPr>
          <p:cNvPr id="14" name="Image 3" descr="preencoded.png"/>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3925119" y="3913212"/>
            <a:ext cx="251966" cy="251966"/>
          </a:xfrm>
          <a:prstGeom prst="rect">
            <a:avLst/>
          </a:prstGeom>
        </p:spPr>
      </p:pic>
      <p:sp>
        <p:nvSpPr>
          <p:cNvPr id="15" name="Text 9"/>
          <p:cNvSpPr/>
          <p:nvPr/>
        </p:nvSpPr>
        <p:spPr>
          <a:xfrm>
            <a:off x="3925119" y="4267498"/>
            <a:ext cx="1259830" cy="157460"/>
          </a:xfrm>
          <a:prstGeom prst="rect">
            <a:avLst/>
          </a:prstGeom>
          <a:noFill/>
          <a:ln/>
        </p:spPr>
        <p:txBody>
          <a:bodyPr wrap="none" lIns="0" tIns="0" rIns="0" bIns="0" rtlCol="0" anchor="t"/>
          <a:lstStyle/>
          <a:p>
            <a:pPr marL="0" indent="0" algn="l">
              <a:lnSpc>
                <a:spcPct val="104000"/>
              </a:lnSpc>
              <a:buNone/>
            </a:pPr>
            <a:r>
              <a:rPr lang="en-US" sz="950" dirty="0">
                <a:solidFill>
                  <a:srgbClr val="151617"/>
                </a:solidFill>
                <a:latin typeface="Montserrat Black" pitchFamily="34" charset="0"/>
                <a:ea typeface="Montserrat Black" pitchFamily="34" charset="-122"/>
                <a:cs typeface="Montserrat Black" pitchFamily="34" charset="-120"/>
              </a:rPr>
              <a:t>Мовна група</a:t>
            </a:r>
            <a:endParaRPr lang="en-US" sz="950" dirty="0"/>
          </a:p>
        </p:txBody>
      </p:sp>
      <p:sp>
        <p:nvSpPr>
          <p:cNvPr id="16" name="Text 10"/>
          <p:cNvSpPr/>
          <p:nvPr/>
        </p:nvSpPr>
        <p:spPr>
          <a:xfrm>
            <a:off x="3925119" y="4474071"/>
            <a:ext cx="4722763" cy="292150"/>
          </a:xfrm>
          <a:prstGeom prst="rect">
            <a:avLst/>
          </a:prstGeom>
          <a:noFill/>
          <a:ln/>
        </p:spPr>
        <p:txBody>
          <a:bodyPr wrap="square" lIns="0" tIns="0" rIns="0" bIns="0" rtlCol="0" anchor="t">
            <a:normAutofit/>
          </a:bodyPr>
          <a:lstStyle/>
          <a:p>
            <a:pPr marL="0" indent="0" algn="l">
              <a:lnSpc>
                <a:spcPct val="121000"/>
              </a:lnSpc>
              <a:buNone/>
            </a:pPr>
            <a:r>
              <a:rPr lang="en-US" sz="750" dirty="0">
                <a:solidFill>
                  <a:srgbClr val="151617"/>
                </a:solidFill>
                <a:latin typeface="Inconsolata" pitchFamily="34" charset="0"/>
                <a:ea typeface="Inconsolata" pitchFamily="34" charset="-122"/>
                <a:cs typeface="Inconsolata" pitchFamily="34" charset="-120"/>
              </a:rPr>
              <a:t>Вдосконалення мовних знань у веселій та невимушеній ігровій атмосфері без нудних правил</a:t>
            </a:r>
            <a:endParaRPr lang="en-US" sz="750" dirty="0"/>
          </a:p>
        </p:txBody>
      </p:sp>
      <p:pic>
        <p:nvPicPr>
          <p:cNvPr id="7170" name="Picture 2" descr="Немає опису світлини."/>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96946" y="48959"/>
            <a:ext cx="3328060" cy="1973133"/>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На зображенні може бути: навчання"/>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8816" y="2231098"/>
            <a:ext cx="1245713" cy="1934079"/>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На зображенні може бути: футбол, футбол та трава"/>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524540" y="1951765"/>
            <a:ext cx="1744448" cy="2238662"/>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На зображенні може бути: навчання"/>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96804" y="3603427"/>
            <a:ext cx="2635392" cy="1482408"/>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На зображенні може бути: текст"/>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flipH="1">
            <a:off x="8095981" y="4603033"/>
            <a:ext cx="1048019" cy="59016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496119" y="479822"/>
            <a:ext cx="516582" cy="242739"/>
          </a:xfrm>
          <a:prstGeom prst="roundRect">
            <a:avLst>
              <a:gd name="adj" fmla="val 2354"/>
            </a:avLst>
          </a:prstGeom>
          <a:noFill/>
          <a:ln w="4763">
            <a:solidFill>
              <a:srgbClr val="151617"/>
            </a:solidFill>
            <a:prstDash val="solid"/>
          </a:ln>
        </p:spPr>
      </p:sp>
      <p:sp>
        <p:nvSpPr>
          <p:cNvPr id="3" name="Text 1"/>
          <p:cNvSpPr/>
          <p:nvPr/>
        </p:nvSpPr>
        <p:spPr>
          <a:xfrm>
            <a:off x="575295" y="508619"/>
            <a:ext cx="1312882" cy="171972"/>
          </a:xfrm>
          <a:prstGeom prst="rect">
            <a:avLst/>
          </a:prstGeom>
          <a:noFill/>
          <a:ln/>
        </p:spPr>
        <p:txBody>
          <a:bodyPr wrap="none" lIns="0" tIns="0" rIns="0" bIns="0" rtlCol="0" anchor="t"/>
          <a:lstStyle/>
          <a:p>
            <a:pPr marL="0" indent="0" algn="l">
              <a:lnSpc>
                <a:spcPct val="133000"/>
              </a:lnSpc>
              <a:buNone/>
            </a:pPr>
            <a:r>
              <a:rPr lang="en-US" sz="750" dirty="0">
                <a:solidFill>
                  <a:srgbClr val="151617"/>
                </a:solidFill>
                <a:latin typeface="Inconsolata" pitchFamily="34" charset="0"/>
                <a:ea typeface="Inconsolata" pitchFamily="34" charset="-122"/>
                <a:cs typeface="Inconsolata" pitchFamily="34" charset="-120"/>
              </a:rPr>
              <a:t>ДЕНЬ 4</a:t>
            </a:r>
            <a:endParaRPr lang="en-US" sz="750" dirty="0"/>
          </a:p>
        </p:txBody>
      </p:sp>
      <p:sp>
        <p:nvSpPr>
          <p:cNvPr id="4" name="Text 2"/>
          <p:cNvSpPr/>
          <p:nvPr/>
        </p:nvSpPr>
        <p:spPr>
          <a:xfrm>
            <a:off x="496119" y="772120"/>
            <a:ext cx="8151763" cy="775097"/>
          </a:xfrm>
          <a:prstGeom prst="rect">
            <a:avLst/>
          </a:prstGeom>
          <a:noFill/>
          <a:ln/>
        </p:spPr>
        <p:txBody>
          <a:bodyPr wrap="square" lIns="0" tIns="0" rIns="0" bIns="0" rtlCol="0" anchor="t">
            <a:normAutofit/>
          </a:bodyPr>
          <a:lstStyle/>
          <a:p>
            <a:pPr marL="0" indent="0" algn="l">
              <a:lnSpc>
                <a:spcPct val="104000"/>
              </a:lnSpc>
              <a:buNone/>
            </a:pPr>
            <a:r>
              <a:rPr lang="en-US" sz="2400" dirty="0">
                <a:solidFill>
                  <a:srgbClr val="151617"/>
                </a:solidFill>
                <a:latin typeface="Montserrat Black" pitchFamily="34" charset="0"/>
                <a:ea typeface="Montserrat Black" pitchFamily="34" charset="-122"/>
                <a:cs typeface="Montserrat Black" pitchFamily="34" charset="-120"/>
              </a:rPr>
              <a:t>Завершення першого тижня: мова, мистецтво та спорт</a:t>
            </a:r>
            <a:endParaRPr lang="en-US" sz="2400" dirty="0"/>
          </a:p>
        </p:txBody>
      </p:sp>
      <p:sp>
        <p:nvSpPr>
          <p:cNvPr id="5" name="Text 3"/>
          <p:cNvSpPr/>
          <p:nvPr/>
        </p:nvSpPr>
        <p:spPr>
          <a:xfrm>
            <a:off x="496119" y="1733252"/>
            <a:ext cx="8608963" cy="198462"/>
          </a:xfrm>
          <a:prstGeom prst="rect">
            <a:avLst/>
          </a:prstGeom>
          <a:noFill/>
          <a:ln/>
        </p:spPr>
        <p:txBody>
          <a:bodyPr wrap="none" lIns="0" tIns="0" rIns="0" bIns="0" rtlCol="0" anchor="t"/>
          <a:lstStyle/>
          <a:p>
            <a:pPr marL="0" indent="0" algn="l">
              <a:lnSpc>
                <a:spcPct val="133000"/>
              </a:lnSpc>
              <a:buNone/>
            </a:pPr>
            <a:r>
              <a:rPr lang="en-US" sz="950" dirty="0">
                <a:solidFill>
                  <a:srgbClr val="151617"/>
                </a:solidFill>
                <a:latin typeface="Inconsolata" pitchFamily="34" charset="0"/>
                <a:ea typeface="Inconsolata" pitchFamily="34" charset="-122"/>
                <a:cs typeface="Inconsolata" pitchFamily="34" charset="-120"/>
              </a:rPr>
              <a:t>Четвертий день став яскравим завершенням нашого першого спільного тижня. </a:t>
            </a:r>
            <a:endParaRPr lang="en-US" sz="950" dirty="0"/>
          </a:p>
        </p:txBody>
      </p:sp>
      <p:sp>
        <p:nvSpPr>
          <p:cNvPr id="6" name="Shape 4"/>
          <p:cNvSpPr/>
          <p:nvPr/>
        </p:nvSpPr>
        <p:spPr>
          <a:xfrm>
            <a:off x="406822" y="2071241"/>
            <a:ext cx="4103191" cy="2592437"/>
          </a:xfrm>
          <a:prstGeom prst="roundRect">
            <a:avLst>
              <a:gd name="adj" fmla="val 220"/>
            </a:avLst>
          </a:prstGeom>
          <a:solidFill>
            <a:srgbClr val="151617"/>
          </a:solidFill>
          <a:ln/>
        </p:spPr>
        <p:txBody>
          <a:bodyPr/>
          <a:lstStyle/>
          <a:p>
            <a:endParaRPr lang="uk-UA" dirty="0"/>
          </a:p>
        </p:txBody>
      </p:sp>
      <p:sp>
        <p:nvSpPr>
          <p:cNvPr id="7" name="Text 5"/>
          <p:cNvSpPr/>
          <p:nvPr/>
        </p:nvSpPr>
        <p:spPr>
          <a:xfrm>
            <a:off x="530796" y="2195215"/>
            <a:ext cx="2158603" cy="198611"/>
          </a:xfrm>
          <a:prstGeom prst="rect">
            <a:avLst/>
          </a:prstGeom>
          <a:noFill/>
          <a:ln/>
        </p:spPr>
        <p:txBody>
          <a:bodyPr wrap="none" lIns="0" tIns="0" rIns="0" bIns="0" rtlCol="0" anchor="t"/>
          <a:lstStyle/>
          <a:p>
            <a:pPr marL="0" indent="0" algn="l">
              <a:lnSpc>
                <a:spcPct val="104000"/>
              </a:lnSpc>
              <a:buNone/>
            </a:pPr>
            <a:r>
              <a:rPr lang="en-US" sz="1200" dirty="0">
                <a:solidFill>
                  <a:srgbClr val="000000"/>
                </a:solidFill>
                <a:latin typeface="Montserrat Black" pitchFamily="34" charset="0"/>
                <a:ea typeface="Montserrat Black" pitchFamily="34" charset="-122"/>
                <a:cs typeface="Montserrat Black" pitchFamily="34" charset="-120"/>
              </a:rPr>
              <a:t>🇭🇺</a:t>
            </a:r>
            <a:r>
              <a:rPr lang="en-US" sz="1200" dirty="0">
                <a:solidFill>
                  <a:srgbClr val="FFFFFF"/>
                </a:solidFill>
                <a:latin typeface="Montserrat Black" pitchFamily="34" charset="0"/>
                <a:ea typeface="Montserrat Black" pitchFamily="34" charset="-122"/>
                <a:cs typeface="Montserrat Black" pitchFamily="34" charset="-120"/>
              </a:rPr>
              <a:t> Англійська мова</a:t>
            </a:r>
            <a:endParaRPr lang="en-US" sz="1200" dirty="0"/>
          </a:p>
        </p:txBody>
      </p:sp>
      <p:sp>
        <p:nvSpPr>
          <p:cNvPr id="8" name="Text 6"/>
          <p:cNvSpPr/>
          <p:nvPr/>
        </p:nvSpPr>
        <p:spPr>
          <a:xfrm>
            <a:off x="530796" y="2517800"/>
            <a:ext cx="3855244"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FFFFFF"/>
                </a:solidFill>
                <a:latin typeface="Inconsolata" pitchFamily="34" charset="0"/>
                <a:ea typeface="Inconsolata" pitchFamily="34" charset="-122"/>
                <a:cs typeface="Inconsolata" pitchFamily="34" charset="-120"/>
              </a:rPr>
              <a:t>Захопливі мовні заняття з англійської мови, де вихованці знайомилися з новими словами, вивчали цікаві вирази та відкривали для себе особливості культури й традицій. Заняття проходили в ігровій формі, тому навчання було легким, веселим і захопливим.</a:t>
            </a:r>
            <a:endParaRPr lang="en-US" sz="950" dirty="0"/>
          </a:p>
        </p:txBody>
      </p:sp>
      <p:sp>
        <p:nvSpPr>
          <p:cNvPr id="9" name="Text 7"/>
          <p:cNvSpPr/>
          <p:nvPr/>
        </p:nvSpPr>
        <p:spPr>
          <a:xfrm>
            <a:off x="4728046" y="2195215"/>
            <a:ext cx="2339057" cy="198611"/>
          </a:xfrm>
          <a:prstGeom prst="rect">
            <a:avLst/>
          </a:prstGeom>
          <a:noFill/>
          <a:ln/>
        </p:spPr>
        <p:txBody>
          <a:bodyPr wrap="none" lIns="0" tIns="0" rIns="0" bIns="0" rtlCol="0" anchor="t"/>
          <a:lstStyle/>
          <a:p>
            <a:pPr marL="0" indent="0" algn="l">
              <a:lnSpc>
                <a:spcPct val="104000"/>
              </a:lnSpc>
              <a:buNone/>
            </a:pPr>
            <a:r>
              <a:rPr lang="en-US" sz="1200" dirty="0">
                <a:solidFill>
                  <a:srgbClr val="000000"/>
                </a:solidFill>
                <a:latin typeface="Montserrat Black" pitchFamily="34" charset="0"/>
                <a:ea typeface="Montserrat Black" pitchFamily="34" charset="-122"/>
                <a:cs typeface="Montserrat Black" pitchFamily="34" charset="-120"/>
              </a:rPr>
              <a:t>🎨</a:t>
            </a:r>
            <a:r>
              <a:rPr lang="en-US" sz="1200" dirty="0">
                <a:solidFill>
                  <a:srgbClr val="151617"/>
                </a:solidFill>
                <a:latin typeface="Montserrat Black" pitchFamily="34" charset="0"/>
                <a:ea typeface="Montserrat Black" pitchFamily="34" charset="-122"/>
                <a:cs typeface="Montserrat Black" pitchFamily="34" charset="-120"/>
              </a:rPr>
              <a:t> Мистецькі заняття</a:t>
            </a:r>
            <a:endParaRPr lang="en-US" sz="1200" dirty="0"/>
          </a:p>
        </p:txBody>
      </p:sp>
      <p:sp>
        <p:nvSpPr>
          <p:cNvPr id="10" name="Text 8"/>
          <p:cNvSpPr/>
          <p:nvPr/>
        </p:nvSpPr>
        <p:spPr>
          <a:xfrm>
            <a:off x="4728046" y="2517800"/>
            <a:ext cx="3924598"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1617"/>
                </a:solidFill>
                <a:latin typeface="Inconsolata" pitchFamily="34" charset="0"/>
                <a:ea typeface="Inconsolata" pitchFamily="34" charset="-122"/>
                <a:cs typeface="Inconsolata" pitchFamily="34" charset="-120"/>
              </a:rPr>
              <a:t>Діти творили, фантазували, малювали та створювали власні роботи, вкладаючи у них частинку свого настрою та натхнення. Кожен зміг проявити свої творчі здібності та відчути радість від створення чогось особливого.</a:t>
            </a:r>
            <a:endParaRPr lang="en-US" sz="950" dirty="0"/>
          </a:p>
        </p:txBody>
      </p:sp>
      <p:sp>
        <p:nvSpPr>
          <p:cNvPr id="11" name="Text 9"/>
          <p:cNvSpPr/>
          <p:nvPr/>
        </p:nvSpPr>
        <p:spPr>
          <a:xfrm>
            <a:off x="4728046" y="3435623"/>
            <a:ext cx="2463626" cy="198611"/>
          </a:xfrm>
          <a:prstGeom prst="rect">
            <a:avLst/>
          </a:prstGeom>
          <a:noFill/>
          <a:ln/>
        </p:spPr>
        <p:txBody>
          <a:bodyPr wrap="none" lIns="0" tIns="0" rIns="0" bIns="0" rtlCol="0" anchor="t"/>
          <a:lstStyle/>
          <a:p>
            <a:pPr marL="0" indent="0" algn="l">
              <a:lnSpc>
                <a:spcPct val="104000"/>
              </a:lnSpc>
              <a:buNone/>
            </a:pPr>
            <a:r>
              <a:rPr lang="en-US" sz="1200" dirty="0">
                <a:solidFill>
                  <a:srgbClr val="000000"/>
                </a:solidFill>
                <a:latin typeface="Montserrat Black" pitchFamily="34" charset="0"/>
                <a:ea typeface="Montserrat Black" pitchFamily="34" charset="-122"/>
                <a:cs typeface="Montserrat Black" pitchFamily="34" charset="-120"/>
              </a:rPr>
              <a:t>🏃</a:t>
            </a:r>
            <a:r>
              <a:rPr lang="en-US" sz="1200" dirty="0">
                <a:solidFill>
                  <a:srgbClr val="151617"/>
                </a:solidFill>
                <a:latin typeface="Montserrat Black" pitchFamily="34" charset="0"/>
                <a:ea typeface="Montserrat Black" pitchFamily="34" charset="-122"/>
                <a:cs typeface="Montserrat Black" pitchFamily="34" charset="-120"/>
              </a:rPr>
              <a:t> Спортивні естафети</a:t>
            </a:r>
            <a:endParaRPr lang="en-US" sz="1200" dirty="0"/>
          </a:p>
        </p:txBody>
      </p:sp>
      <p:sp>
        <p:nvSpPr>
          <p:cNvPr id="12" name="Text 10"/>
          <p:cNvSpPr/>
          <p:nvPr/>
        </p:nvSpPr>
        <p:spPr>
          <a:xfrm>
            <a:off x="4728046" y="3758208"/>
            <a:ext cx="3924598"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1617"/>
                </a:solidFill>
                <a:latin typeface="Inconsolata" pitchFamily="34" charset="0"/>
                <a:ea typeface="Inconsolata" pitchFamily="34" charset="-122"/>
                <a:cs typeface="Inconsolata" pitchFamily="34" charset="-120"/>
              </a:rPr>
              <a:t>Командні естафети подарували учасникам багато позитивних емоцій, азарту та щирого сміху. Діти з великим задоволенням змагалися, підтримували один одного та демонстрували справжню дружбу й командний дух.</a:t>
            </a:r>
            <a:endParaRPr lang="en-US" sz="950" dirty="0"/>
          </a:p>
        </p:txBody>
      </p:sp>
      <p:pic>
        <p:nvPicPr>
          <p:cNvPr id="6146" name="Picture 2" descr="https://scontent-iev1-1.xx.fbcdn.net/v/t39.30808-6/714759308_2419646248518264_9189187424084670394_n.jpg?stp=dst-jpg_tt6&amp;cstp=mx1600x1201&amp;ctp=s590x590&amp;_nc_cat=101&amp;ccb=1-7&amp;_nc_sid=aa7b47&amp;_nc_ohc=HDg1518FkX4Q7kNvwFZg7Ph&amp;_nc_oc=Adpg8Tu_VE4hPHpYcalI-9hgKfmjf3Knf4NIgvRgk5DziU0-Cd3aLDdR6JrnBSDtR3A&amp;_nc_zt=23&amp;_nc_ht=scontent-iev1-1.xx&amp;_nc_gid=05P29NbAt_xc3FZ5zMGElQ&amp;_nc_ss=7b2a8&amp;oh=00_Af8oWgrWUBfrSDQb9cff1CPWNFvMN2lkUJAHsibes2SiwA&amp;oe=6A3F02C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4071" y="3092034"/>
            <a:ext cx="915201" cy="687177"/>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s://scontent-iev1-1.xx.fbcdn.net/v/t39.30808-6/714852594_2419646448518244_6609004964075166795_n.jpg?stp=dst-jpg_tt6&amp;cstp=mx1600x900&amp;ctp=s590x590&amp;_nc_cat=104&amp;ccb=1-7&amp;_nc_sid=aa7b47&amp;_nc_ohc=gwWv7jiCbwoQ7kNvwE_9k6z&amp;_nc_oc=Ado_aXpNpSHB3LqjqJR5wklR7tCL6g3VGLtueWXeGiz-LqWWfc6bgYMTFwj2ONDtA6o&amp;_nc_zt=23&amp;_nc_ht=scontent-iev1-1.xx&amp;_nc_gid=05P29NbAt_xc3FZ5zMGElQ&amp;_nc_ss=7b2a8&amp;oh=00_Af9QE2cTNxqp1uCFB2g6kp27JNifUxNxTT3erhJQ64c2DA&amp;oe=6A3EFFA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34781" y="4459094"/>
            <a:ext cx="1209219" cy="680442"/>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На зображенні може бути: одна або кілька осіб, люди навчаються та стіл"/>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9868" y="3689144"/>
            <a:ext cx="1903735" cy="1224607"/>
          </a:xfrm>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descr="На зображенні може бути: батут"/>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79649" y="3128836"/>
            <a:ext cx="1218673" cy="650375"/>
          </a:xfrm>
          <a:prstGeom prst="rect">
            <a:avLst/>
          </a:prstGeom>
          <a:noFill/>
          <a:extLst>
            <a:ext uri="{909E8E84-426E-40DD-AFC4-6F175D3DCCD1}">
              <a14:hiddenFill xmlns:a14="http://schemas.microsoft.com/office/drawing/2010/main">
                <a:solidFill>
                  <a:srgbClr val="FFFFFF"/>
                </a:solidFill>
              </a14:hiddenFill>
            </a:ext>
          </a:extLst>
        </p:spPr>
      </p:pic>
      <p:pic>
        <p:nvPicPr>
          <p:cNvPr id="6158" name="Picture 14" descr="На зображенні може бути: футбол та волейбол"/>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26017" y="4515017"/>
            <a:ext cx="999747" cy="609898"/>
          </a:xfrm>
          <a:prstGeom prst="rect">
            <a:avLst/>
          </a:prstGeom>
          <a:noFill/>
          <a:extLst>
            <a:ext uri="{909E8E84-426E-40DD-AFC4-6F175D3DCCD1}">
              <a14:hiddenFill xmlns:a14="http://schemas.microsoft.com/office/drawing/2010/main">
                <a:solidFill>
                  <a:srgbClr val="FFFFFF"/>
                </a:solidFill>
              </a14:hiddenFill>
            </a:ext>
          </a:extLst>
        </p:spPr>
      </p:pic>
      <p:pic>
        <p:nvPicPr>
          <p:cNvPr id="6160" name="Picture 16" descr="На зображенні може бути: футбол та футбол"/>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90338" y="4515017"/>
            <a:ext cx="1222818" cy="628737"/>
          </a:xfrm>
          <a:prstGeom prst="rect">
            <a:avLst/>
          </a:prstGeom>
          <a:noFill/>
          <a:extLst>
            <a:ext uri="{909E8E84-426E-40DD-AFC4-6F175D3DCCD1}">
              <a14:hiddenFill xmlns:a14="http://schemas.microsoft.com/office/drawing/2010/main">
                <a:solidFill>
                  <a:srgbClr val="FFFFFF"/>
                </a:solidFill>
              </a14:hiddenFill>
            </a:ext>
          </a:extLst>
        </p:spPr>
      </p:pic>
      <p:pic>
        <p:nvPicPr>
          <p:cNvPr id="6162" name="Picture 18" descr="На зображенні може бути: навчання"/>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26017" y="1189206"/>
            <a:ext cx="1377539" cy="1331853"/>
          </a:xfrm>
          <a:prstGeom prst="rect">
            <a:avLst/>
          </a:prstGeom>
          <a:noFill/>
          <a:extLst>
            <a:ext uri="{909E8E84-426E-40DD-AFC4-6F175D3DCCD1}">
              <a14:hiddenFill xmlns:a14="http://schemas.microsoft.com/office/drawing/2010/main">
                <a:solidFill>
                  <a:srgbClr val="FFFFFF"/>
                </a:solidFill>
              </a14:hiddenFill>
            </a:ext>
          </a:extLst>
        </p:spPr>
      </p:pic>
      <p:pic>
        <p:nvPicPr>
          <p:cNvPr id="6164" name="Picture 20" descr="На зображенні може бути: навчання та стіл"/>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389671" y="3681027"/>
            <a:ext cx="2099686" cy="12327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496119" y="421407"/>
            <a:ext cx="525438" cy="242739"/>
          </a:xfrm>
          <a:prstGeom prst="roundRect">
            <a:avLst>
              <a:gd name="adj" fmla="val 2354"/>
            </a:avLst>
          </a:prstGeom>
          <a:noFill/>
          <a:ln w="4763">
            <a:solidFill>
              <a:srgbClr val="151617"/>
            </a:solidFill>
            <a:prstDash val="solid"/>
          </a:ln>
        </p:spPr>
      </p:sp>
      <p:sp>
        <p:nvSpPr>
          <p:cNvPr id="3" name="Text 1"/>
          <p:cNvSpPr/>
          <p:nvPr/>
        </p:nvSpPr>
        <p:spPr>
          <a:xfrm>
            <a:off x="575295" y="463376"/>
            <a:ext cx="824285" cy="158800"/>
          </a:xfrm>
          <a:prstGeom prst="rect">
            <a:avLst/>
          </a:prstGeom>
          <a:noFill/>
          <a:ln/>
        </p:spPr>
        <p:txBody>
          <a:bodyPr wrap="none" lIns="0" tIns="0" rIns="0" bIns="0" rtlCol="0" anchor="t"/>
          <a:lstStyle/>
          <a:p>
            <a:pPr marL="0" indent="0" algn="l">
              <a:lnSpc>
                <a:spcPct val="133000"/>
              </a:lnSpc>
              <a:buNone/>
            </a:pPr>
            <a:r>
              <a:rPr lang="en-US" sz="750" dirty="0">
                <a:solidFill>
                  <a:srgbClr val="151617"/>
                </a:solidFill>
                <a:latin typeface="Inconsolata" pitchFamily="34" charset="0"/>
                <a:ea typeface="Inconsolata" pitchFamily="34" charset="-122"/>
                <a:cs typeface="Inconsolata" pitchFamily="34" charset="-120"/>
              </a:rPr>
              <a:t>ДНІ 5–6</a:t>
            </a:r>
            <a:endParaRPr lang="en-US" sz="750" dirty="0"/>
          </a:p>
        </p:txBody>
      </p:sp>
      <p:sp>
        <p:nvSpPr>
          <p:cNvPr id="4" name="Text 2"/>
          <p:cNvSpPr/>
          <p:nvPr/>
        </p:nvSpPr>
        <p:spPr>
          <a:xfrm>
            <a:off x="496119" y="713705"/>
            <a:ext cx="8151763" cy="775097"/>
          </a:xfrm>
          <a:prstGeom prst="rect">
            <a:avLst/>
          </a:prstGeom>
          <a:noFill/>
          <a:ln/>
        </p:spPr>
        <p:txBody>
          <a:bodyPr wrap="square" lIns="0" tIns="0" rIns="0" bIns="0" rtlCol="0" anchor="t">
            <a:normAutofit/>
          </a:bodyPr>
          <a:lstStyle/>
          <a:p>
            <a:pPr marL="0" indent="0" algn="l">
              <a:lnSpc>
                <a:spcPct val="104000"/>
              </a:lnSpc>
              <a:buNone/>
            </a:pPr>
            <a:r>
              <a:rPr lang="en-US" sz="2400" dirty="0">
                <a:solidFill>
                  <a:srgbClr val="151617"/>
                </a:solidFill>
                <a:latin typeface="Montserrat Black" pitchFamily="34" charset="0"/>
                <a:ea typeface="Montserrat Black" pitchFamily="34" charset="-122"/>
                <a:cs typeface="Montserrat Black" pitchFamily="34" charset="-120"/>
              </a:rPr>
              <a:t>Творчі майстерні, «Монополія» та </a:t>
            </a:r>
            <a:r>
              <a:rPr lang="en-US" sz="2400" dirty="0" err="1">
                <a:solidFill>
                  <a:srgbClr val="151617"/>
                </a:solidFill>
                <a:latin typeface="Montserrat Black" pitchFamily="34" charset="0"/>
                <a:ea typeface="Montserrat Black" pitchFamily="34" charset="-122"/>
                <a:cs typeface="Montserrat Black" pitchFamily="34" charset="-120"/>
              </a:rPr>
              <a:t>парк</a:t>
            </a:r>
            <a:r>
              <a:rPr lang="en-US" sz="2400" dirty="0">
                <a:solidFill>
                  <a:srgbClr val="151617"/>
                </a:solidFill>
                <a:latin typeface="Montserrat Black" pitchFamily="34" charset="0"/>
                <a:ea typeface="Montserrat Black" pitchFamily="34" charset="-122"/>
                <a:cs typeface="Montserrat Black" pitchFamily="34" charset="-120"/>
              </a:rPr>
              <a:t> </a:t>
            </a:r>
            <a:r>
              <a:rPr lang="en-US" sz="2400" dirty="0" err="1" smtClean="0">
                <a:solidFill>
                  <a:srgbClr val="151617"/>
                </a:solidFill>
                <a:latin typeface="Montserrat Black" pitchFamily="34" charset="0"/>
                <a:ea typeface="Montserrat Black" pitchFamily="34" charset="-122"/>
                <a:cs typeface="Montserrat Black" pitchFamily="34" charset="-120"/>
              </a:rPr>
              <a:t>атракціонів</a:t>
            </a:r>
            <a:endParaRPr lang="en-US" sz="2400" dirty="0"/>
          </a:p>
        </p:txBody>
      </p:sp>
      <p:sp>
        <p:nvSpPr>
          <p:cNvPr id="6" name="Text 3"/>
          <p:cNvSpPr/>
          <p:nvPr/>
        </p:nvSpPr>
        <p:spPr>
          <a:xfrm>
            <a:off x="496119" y="3263057"/>
            <a:ext cx="3033117" cy="193849"/>
          </a:xfrm>
          <a:prstGeom prst="rect">
            <a:avLst/>
          </a:prstGeom>
          <a:noFill/>
          <a:ln/>
        </p:spPr>
        <p:txBody>
          <a:bodyPr wrap="none" lIns="0" tIns="0" rIns="0" bIns="0" rtlCol="0" anchor="t"/>
          <a:lstStyle/>
          <a:p>
            <a:pPr marL="0" indent="0" algn="l">
              <a:lnSpc>
                <a:spcPct val="104000"/>
              </a:lnSpc>
              <a:buNone/>
            </a:pPr>
            <a:r>
              <a:rPr lang="en-US" sz="1200" dirty="0">
                <a:solidFill>
                  <a:srgbClr val="151617"/>
                </a:solidFill>
                <a:latin typeface="Montserrat Black" pitchFamily="34" charset="0"/>
                <a:ea typeface="Montserrat Black" pitchFamily="34" charset="-122"/>
                <a:cs typeface="Montserrat Black" pitchFamily="34" charset="-120"/>
              </a:rPr>
              <a:t>День 5 — Творчість і командна гра</a:t>
            </a:r>
            <a:endParaRPr lang="en-US" sz="1200" dirty="0"/>
          </a:p>
        </p:txBody>
      </p:sp>
      <p:sp>
        <p:nvSpPr>
          <p:cNvPr id="7" name="Text 4"/>
          <p:cNvSpPr/>
          <p:nvPr/>
        </p:nvSpPr>
        <p:spPr>
          <a:xfrm>
            <a:off x="496119" y="3531319"/>
            <a:ext cx="3998342"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1617"/>
                </a:solidFill>
                <a:latin typeface="Inconsolata" pitchFamily="34" charset="0"/>
                <a:ea typeface="Inconsolata" pitchFamily="34" charset="-122"/>
                <a:cs typeface="Inconsolata" pitchFamily="34" charset="-120"/>
              </a:rPr>
              <a:t>Мистецькі заняття, спортивні змагання та творчі майстерні наповнили день. Особливо захопливим став веселий флешмоб, який згуртував дітей. Справжнім хітом стала «Монополія» — гра, що навчила працювати в команді та приймати </a:t>
            </a:r>
            <a:r>
              <a:rPr lang="en-US" sz="950" dirty="0" err="1">
                <a:solidFill>
                  <a:srgbClr val="151617"/>
                </a:solidFill>
                <a:latin typeface="Inconsolata" pitchFamily="34" charset="0"/>
                <a:ea typeface="Inconsolata" pitchFamily="34" charset="-122"/>
                <a:cs typeface="Inconsolata" pitchFamily="34" charset="-120"/>
              </a:rPr>
              <a:t>рішення</a:t>
            </a:r>
            <a:r>
              <a:rPr lang="en-US" sz="950" dirty="0" smtClean="0">
                <a:solidFill>
                  <a:srgbClr val="151617"/>
                </a:solidFill>
                <a:latin typeface="Inconsolata" pitchFamily="34" charset="0"/>
                <a:ea typeface="Inconsolata" pitchFamily="34" charset="-122"/>
                <a:cs typeface="Inconsolata" pitchFamily="34" charset="-120"/>
              </a:rPr>
              <a:t>.</a:t>
            </a:r>
            <a:endParaRPr lang="en-US" sz="950" dirty="0"/>
          </a:p>
        </p:txBody>
      </p:sp>
      <p:pic>
        <p:nvPicPr>
          <p:cNvPr id="8" name="Image 1" descr="preencoded.png"/>
          <p:cNvPicPr>
            <a:picLocks noChangeAspect="1"/>
          </p:cNvPicPr>
          <p:nvPr/>
        </p:nvPicPr>
        <p:blipFill>
          <a:blip r:embed="rId3"/>
          <a:stretch>
            <a:fillRect/>
          </a:stretch>
        </p:blipFill>
        <p:spPr>
          <a:xfrm>
            <a:off x="4649465" y="1674837"/>
            <a:ext cx="2319040" cy="1433215"/>
          </a:xfrm>
          <a:prstGeom prst="rect">
            <a:avLst/>
          </a:prstGeom>
        </p:spPr>
      </p:pic>
      <p:sp>
        <p:nvSpPr>
          <p:cNvPr id="9" name="Text 5"/>
          <p:cNvSpPr/>
          <p:nvPr/>
        </p:nvSpPr>
        <p:spPr>
          <a:xfrm>
            <a:off x="4649465" y="3263057"/>
            <a:ext cx="2365549" cy="193849"/>
          </a:xfrm>
          <a:prstGeom prst="rect">
            <a:avLst/>
          </a:prstGeom>
          <a:noFill/>
          <a:ln/>
        </p:spPr>
        <p:txBody>
          <a:bodyPr wrap="none" lIns="0" tIns="0" rIns="0" bIns="0" rtlCol="0" anchor="t"/>
          <a:lstStyle/>
          <a:p>
            <a:pPr marL="0" indent="0" algn="l">
              <a:lnSpc>
                <a:spcPct val="104000"/>
              </a:lnSpc>
              <a:buNone/>
            </a:pPr>
            <a:r>
              <a:rPr lang="en-US" sz="1200" dirty="0">
                <a:solidFill>
                  <a:srgbClr val="151617"/>
                </a:solidFill>
                <a:latin typeface="Montserrat Black" pitchFamily="34" charset="0"/>
                <a:ea typeface="Montserrat Black" pitchFamily="34" charset="-122"/>
                <a:cs typeface="Montserrat Black" pitchFamily="34" charset="-120"/>
              </a:rPr>
              <a:t>День 6 — Боздоський парк</a:t>
            </a:r>
            <a:endParaRPr lang="en-US" sz="1200" dirty="0"/>
          </a:p>
        </p:txBody>
      </p:sp>
      <p:sp>
        <p:nvSpPr>
          <p:cNvPr id="10" name="Text 6"/>
          <p:cNvSpPr/>
          <p:nvPr/>
        </p:nvSpPr>
        <p:spPr>
          <a:xfrm>
            <a:off x="4649465" y="3531319"/>
            <a:ext cx="3998416" cy="1190774"/>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1617"/>
                </a:solidFill>
                <a:latin typeface="Inconsolata" pitchFamily="34" charset="0"/>
                <a:ea typeface="Inconsolata" pitchFamily="34" charset="-122"/>
                <a:cs typeface="Inconsolata" pitchFamily="34" charset="-120"/>
              </a:rPr>
              <a:t>Вихованці відвідали Боздоський парк, де на них чекали безкоштовні атракціони. Радісні усмішки, захоплені вигуки та море позитивних емоцій супроводжували дітей протягом усієї поїздки. Вони із задоволенням каталися на атракціонах, прогулювалися мальовничими алеями парку, відпочивали на свіжому повітрі та грали у </a:t>
            </a:r>
            <a:r>
              <a:rPr lang="en-US" sz="950" dirty="0" err="1">
                <a:solidFill>
                  <a:srgbClr val="151617"/>
                </a:solidFill>
                <a:latin typeface="Inconsolata" pitchFamily="34" charset="0"/>
                <a:ea typeface="Inconsolata" pitchFamily="34" charset="-122"/>
                <a:cs typeface="Inconsolata" pitchFamily="34" charset="-120"/>
              </a:rPr>
              <a:t>волейбол</a:t>
            </a:r>
            <a:r>
              <a:rPr lang="en-US" sz="950" dirty="0" smtClean="0">
                <a:solidFill>
                  <a:srgbClr val="151617"/>
                </a:solidFill>
                <a:latin typeface="Inconsolata" pitchFamily="34" charset="0"/>
                <a:ea typeface="Inconsolata" pitchFamily="34" charset="-122"/>
                <a:cs typeface="Inconsolata" pitchFamily="34" charset="-120"/>
              </a:rPr>
              <a:t>.</a:t>
            </a:r>
            <a:endParaRPr lang="en-US" sz="950" dirty="0"/>
          </a:p>
        </p:txBody>
      </p:sp>
      <p:pic>
        <p:nvPicPr>
          <p:cNvPr id="5122" name="Picture 2" descr="Немає опису світлини."/>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5462" y="1427834"/>
            <a:ext cx="1999208" cy="1704597"/>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На зображенні може бути: батут"/>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20666" y="1303229"/>
            <a:ext cx="1342667" cy="1877139"/>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На зображенні може бути: батут"/>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29954" y="1324665"/>
            <a:ext cx="1314046" cy="185570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На зображенні може бути: батут"/>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63332" y="4523631"/>
            <a:ext cx="1280667" cy="597997"/>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Немає опису світлини."/>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08666" y="3456906"/>
            <a:ext cx="735333" cy="980444"/>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descr="https://scontent-iev1-1.xx.fbcdn.net/v/t39.30808-6/720333951_2422461988236690_5458187031774586417_n.jpg?stp=dst-jpg_tt6&amp;cstp=mx1600x1200&amp;ctp=s590x590&amp;_nc_cat=102&amp;ccb=1-7&amp;_nc_sid=aa7b47&amp;_nc_ohc=FK78-VLfuTMQ7kNvwGKDHtZ&amp;_nc_oc=AdqIaDxkW6SD2jz1jsoCg32smLX2MlHmz8D441Xc2vNk6kDc_LXDmCa5P1Sckk97MiA&amp;_nc_zt=23&amp;_nc_ht=scontent-iev1-1.xx&amp;_nc_gid=Ai4BAri99jHbG-NNT4FRIg&amp;_nc_ss=7b2a8&amp;oh=00_Af-4Pe-31GQXn8gwXqylvSfxz6zmGcoH6P2c-kt0PDVYkQ&amp;oe=6A3EE59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flipH="1">
            <a:off x="61958" y="1685164"/>
            <a:ext cx="1895043" cy="1422888"/>
          </a:xfrm>
          <a:prstGeom prst="rect">
            <a:avLst/>
          </a:prstGeom>
          <a:noFill/>
          <a:extLst>
            <a:ext uri="{909E8E84-426E-40DD-AFC4-6F175D3DCCD1}">
              <a14:hiddenFill xmlns:a14="http://schemas.microsoft.com/office/drawing/2010/main">
                <a:solidFill>
                  <a:srgbClr val="FFFFFF"/>
                </a:solidFill>
              </a14:hiddenFill>
            </a:ext>
          </a:extLst>
        </p:spPr>
      </p:pic>
      <p:pic>
        <p:nvPicPr>
          <p:cNvPr id="5134" name="Picture 14" descr="На зображенні може бути: текст"/>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41634" y="1643807"/>
            <a:ext cx="2068328" cy="1416017"/>
          </a:xfrm>
          <a:prstGeom prst="rect">
            <a:avLst/>
          </a:prstGeom>
          <a:noFill/>
          <a:extLst>
            <a:ext uri="{909E8E84-426E-40DD-AFC4-6F175D3DCCD1}">
              <a14:hiddenFill xmlns:a14="http://schemas.microsoft.com/office/drawing/2010/main">
                <a:solidFill>
                  <a:srgbClr val="FFFFFF"/>
                </a:solidFill>
              </a14:hiddenFill>
            </a:ext>
          </a:extLst>
        </p:spPr>
      </p:pic>
      <p:pic>
        <p:nvPicPr>
          <p:cNvPr id="5136" name="Picture 16" descr="На зображенні може бути: імбирний пряник та текст «Baro s0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8268" y="4364784"/>
            <a:ext cx="1251312" cy="704645"/>
          </a:xfrm>
          <a:prstGeom prst="rect">
            <a:avLst/>
          </a:prstGeom>
          <a:noFill/>
          <a:extLst>
            <a:ext uri="{909E8E84-426E-40DD-AFC4-6F175D3DCCD1}">
              <a14:hiddenFill xmlns:a14="http://schemas.microsoft.com/office/drawing/2010/main">
                <a:solidFill>
                  <a:srgbClr val="FFFFFF"/>
                </a:solidFill>
              </a14:hiddenFill>
            </a:ext>
          </a:extLst>
        </p:spPr>
      </p:pic>
      <p:pic>
        <p:nvPicPr>
          <p:cNvPr id="5138" name="Picture 18" descr="На зображенні може бути: навчання та шахи"/>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509766" y="4324080"/>
            <a:ext cx="1126556" cy="751596"/>
          </a:xfrm>
          <a:prstGeom prst="rect">
            <a:avLst/>
          </a:prstGeom>
          <a:noFill/>
          <a:extLst>
            <a:ext uri="{909E8E84-426E-40DD-AFC4-6F175D3DCCD1}">
              <a14:hiddenFill xmlns:a14="http://schemas.microsoft.com/office/drawing/2010/main">
                <a:solidFill>
                  <a:srgbClr val="FFFFFF"/>
                </a:solidFill>
              </a14:hiddenFill>
            </a:ext>
          </a:extLst>
        </p:spPr>
      </p:pic>
      <p:pic>
        <p:nvPicPr>
          <p:cNvPr id="5144" name="Picture 24" descr="Немає опису світлини."/>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flipH="1">
            <a:off x="2746508" y="4324080"/>
            <a:ext cx="1364286" cy="7682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496119" y="801960"/>
            <a:ext cx="525438" cy="242739"/>
          </a:xfrm>
          <a:prstGeom prst="roundRect">
            <a:avLst>
              <a:gd name="adj" fmla="val 2354"/>
            </a:avLst>
          </a:prstGeom>
          <a:noFill/>
          <a:ln w="4763">
            <a:solidFill>
              <a:srgbClr val="151617"/>
            </a:solidFill>
            <a:prstDash val="solid"/>
          </a:ln>
        </p:spPr>
      </p:sp>
      <p:sp>
        <p:nvSpPr>
          <p:cNvPr id="3" name="Text 1"/>
          <p:cNvSpPr/>
          <p:nvPr/>
        </p:nvSpPr>
        <p:spPr>
          <a:xfrm>
            <a:off x="575295" y="843930"/>
            <a:ext cx="824285" cy="158800"/>
          </a:xfrm>
          <a:prstGeom prst="rect">
            <a:avLst/>
          </a:prstGeom>
          <a:noFill/>
          <a:ln/>
        </p:spPr>
        <p:txBody>
          <a:bodyPr wrap="none" lIns="0" tIns="0" rIns="0" bIns="0" rtlCol="0" anchor="t"/>
          <a:lstStyle/>
          <a:p>
            <a:pPr marL="0" indent="0" algn="l">
              <a:lnSpc>
                <a:spcPct val="133000"/>
              </a:lnSpc>
              <a:buNone/>
            </a:pPr>
            <a:r>
              <a:rPr lang="en-US" sz="750" dirty="0">
                <a:solidFill>
                  <a:srgbClr val="151617"/>
                </a:solidFill>
                <a:latin typeface="Inconsolata" pitchFamily="34" charset="0"/>
                <a:ea typeface="Inconsolata" pitchFamily="34" charset="-122"/>
                <a:cs typeface="Inconsolata" pitchFamily="34" charset="-120"/>
              </a:rPr>
              <a:t>ДНІ 7–8</a:t>
            </a:r>
            <a:endParaRPr lang="en-US" sz="750" dirty="0"/>
          </a:p>
        </p:txBody>
      </p:sp>
      <p:sp>
        <p:nvSpPr>
          <p:cNvPr id="4" name="Text 2"/>
          <p:cNvSpPr/>
          <p:nvPr/>
        </p:nvSpPr>
        <p:spPr>
          <a:xfrm>
            <a:off x="496119" y="1094259"/>
            <a:ext cx="6838801" cy="387548"/>
          </a:xfrm>
          <a:prstGeom prst="rect">
            <a:avLst/>
          </a:prstGeom>
          <a:noFill/>
          <a:ln/>
        </p:spPr>
        <p:txBody>
          <a:bodyPr wrap="none" lIns="0" tIns="0" rIns="0" bIns="0" rtlCol="0" anchor="t"/>
          <a:lstStyle/>
          <a:p>
            <a:pPr marL="0" indent="0" algn="l">
              <a:lnSpc>
                <a:spcPct val="104000"/>
              </a:lnSpc>
              <a:buNone/>
            </a:pPr>
            <a:r>
              <a:rPr lang="en-US" sz="2400" dirty="0">
                <a:solidFill>
                  <a:srgbClr val="151617"/>
                </a:solidFill>
                <a:latin typeface="Montserrat Black" pitchFamily="34" charset="0"/>
                <a:ea typeface="Montserrat Black" pitchFamily="34" charset="-122"/>
                <a:cs typeface="Montserrat Black" pitchFamily="34" charset="-120"/>
              </a:rPr>
              <a:t>Екватор зміни: мистецтво та музика</a:t>
            </a:r>
            <a:endParaRPr lang="en-US" sz="2400" dirty="0"/>
          </a:p>
        </p:txBody>
      </p:sp>
      <p:sp>
        <p:nvSpPr>
          <p:cNvPr id="5" name="Text 3"/>
          <p:cNvSpPr/>
          <p:nvPr/>
        </p:nvSpPr>
        <p:spPr>
          <a:xfrm>
            <a:off x="496119" y="1667842"/>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1617"/>
                </a:solidFill>
                <a:latin typeface="Inconsolata" pitchFamily="34" charset="0"/>
                <a:ea typeface="Inconsolata" pitchFamily="34" charset="-122"/>
                <a:cs typeface="Inconsolata" pitchFamily="34" charset="-120"/>
              </a:rPr>
              <a:t>Сьомий день — екватор нашої незабутньої зміни! Частина таборівців знову відвідала Боздоський парк атракціонів: веселі каруселі, щирий сміх та неймовірні враження подарували чудовий настрій надовго.</a:t>
            </a:r>
            <a:endParaRPr lang="en-US" sz="950" dirty="0"/>
          </a:p>
        </p:txBody>
      </p:sp>
      <p:sp>
        <p:nvSpPr>
          <p:cNvPr id="8" name="Text 5"/>
          <p:cNvSpPr/>
          <p:nvPr/>
        </p:nvSpPr>
        <p:spPr>
          <a:xfrm>
            <a:off x="677242" y="2615580"/>
            <a:ext cx="3694509" cy="1587698"/>
          </a:xfrm>
          <a:prstGeom prst="rect">
            <a:avLst/>
          </a:prstGeom>
          <a:noFill/>
          <a:ln/>
        </p:spPr>
        <p:txBody>
          <a:bodyPr wrap="square" lIns="0" tIns="0" rIns="0" bIns="0" rtlCol="0" anchor="t">
            <a:normAutofit/>
          </a:bodyPr>
          <a:lstStyle/>
          <a:p>
            <a:pPr marL="0" indent="0" algn="l">
              <a:lnSpc>
                <a:spcPct val="133000"/>
              </a:lnSpc>
              <a:buNone/>
            </a:pPr>
            <a:endParaRPr lang="en-US" sz="950" dirty="0"/>
          </a:p>
        </p:txBody>
      </p:sp>
      <p:pic>
        <p:nvPicPr>
          <p:cNvPr id="9" name="Image 1" descr="preencoded.png"/>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4619699" y="2204293"/>
            <a:ext cx="4028182" cy="2137246"/>
          </a:xfrm>
          <a:prstGeom prst="rect">
            <a:avLst/>
          </a:prstGeom>
        </p:spPr>
      </p:pic>
      <p:sp>
        <p:nvSpPr>
          <p:cNvPr id="10" name="Text 6"/>
          <p:cNvSpPr/>
          <p:nvPr/>
        </p:nvSpPr>
        <p:spPr>
          <a:xfrm>
            <a:off x="4815111" y="2342555"/>
            <a:ext cx="1979488" cy="198611"/>
          </a:xfrm>
          <a:prstGeom prst="rect">
            <a:avLst/>
          </a:prstGeom>
          <a:noFill/>
          <a:ln/>
        </p:spPr>
        <p:txBody>
          <a:bodyPr wrap="none" lIns="0" tIns="0" rIns="0" bIns="0" rtlCol="0" anchor="t"/>
          <a:lstStyle/>
          <a:p>
            <a:pPr marL="0" indent="0" algn="l">
              <a:lnSpc>
                <a:spcPct val="104000"/>
              </a:lnSpc>
              <a:buNone/>
            </a:pPr>
            <a:r>
              <a:rPr lang="uk-UA" sz="1200" dirty="0" smtClean="0">
                <a:solidFill>
                  <a:srgbClr val="151617"/>
                </a:solidFill>
                <a:latin typeface="Montserrat Black" pitchFamily="34" charset="0"/>
              </a:rPr>
              <a:t>8 день. Музей ім. Й. </a:t>
            </a:r>
            <a:r>
              <a:rPr lang="uk-UA" sz="1200" dirty="0" err="1" smtClean="0">
                <a:solidFill>
                  <a:srgbClr val="151617"/>
                </a:solidFill>
                <a:latin typeface="Montserrat Black" pitchFamily="34" charset="0"/>
              </a:rPr>
              <a:t>Бокшая</a:t>
            </a:r>
            <a:endParaRPr lang="uk-UA" sz="1200" dirty="0" smtClean="0">
              <a:solidFill>
                <a:srgbClr val="151617"/>
              </a:solidFill>
              <a:latin typeface="Montserrat Black" pitchFamily="34" charset="0"/>
            </a:endParaRPr>
          </a:p>
          <a:p>
            <a:pPr marL="0" indent="0" algn="l">
              <a:lnSpc>
                <a:spcPct val="104000"/>
              </a:lnSpc>
              <a:buNone/>
            </a:pPr>
            <a:endParaRPr lang="en-US" sz="1200" dirty="0"/>
          </a:p>
        </p:txBody>
      </p:sp>
      <p:sp>
        <p:nvSpPr>
          <p:cNvPr id="11" name="Text 7"/>
          <p:cNvSpPr/>
          <p:nvPr/>
        </p:nvSpPr>
        <p:spPr>
          <a:xfrm>
            <a:off x="4815111" y="2615580"/>
            <a:ext cx="3694509" cy="992312"/>
          </a:xfrm>
          <a:prstGeom prst="rect">
            <a:avLst/>
          </a:prstGeom>
          <a:noFill/>
          <a:ln/>
        </p:spPr>
        <p:txBody>
          <a:bodyPr wrap="square" lIns="0" tIns="0" rIns="0" bIns="0" rtlCol="0" anchor="t">
            <a:normAutofit fontScale="92500" lnSpcReduction="20000"/>
          </a:bodyPr>
          <a:lstStyle/>
          <a:p>
            <a:pPr>
              <a:lnSpc>
                <a:spcPct val="133000"/>
              </a:lnSpc>
            </a:pPr>
            <a:r>
              <a:rPr lang="en-US" sz="950" dirty="0" err="1">
                <a:solidFill>
                  <a:srgbClr val="151617"/>
                </a:solidFill>
                <a:latin typeface="Inconsolata" pitchFamily="34" charset="0"/>
                <a:ea typeface="Inconsolata" pitchFamily="34" charset="-122"/>
                <a:cs typeface="Inconsolata" pitchFamily="34" charset="-120"/>
              </a:rPr>
              <a:t>Особливим</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моментом</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восьмого</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дня</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стало</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те</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що</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один</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із</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наших</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талановитих</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учнів</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продемонстрував</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свою</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майстерність</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гри</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на</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піаніно</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Його</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виступ</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настільки</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вразив</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працівників</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музею</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що</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вони</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щиро</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захоплювалися</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здібностями</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юного</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музиканта</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та</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не</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приховували</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своїх</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позитивних</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емоцій</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Екскурсія</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відкрила</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перед</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учнями</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багатий</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світ</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живопису</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історії</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та</a:t>
            </a:r>
            <a:r>
              <a:rPr lang="en-US" sz="950" dirty="0">
                <a:solidFill>
                  <a:srgbClr val="151617"/>
                </a:solidFill>
                <a:latin typeface="Inconsolata" pitchFamily="34" charset="0"/>
                <a:ea typeface="Inconsolata" pitchFamily="34" charset="-122"/>
                <a:cs typeface="Inconsolata" pitchFamily="34" charset="-120"/>
              </a:rPr>
              <a:t> </a:t>
            </a:r>
            <a:r>
              <a:rPr lang="en-US" sz="950" dirty="0" err="1">
                <a:solidFill>
                  <a:srgbClr val="151617"/>
                </a:solidFill>
                <a:latin typeface="Inconsolata" pitchFamily="34" charset="0"/>
                <a:ea typeface="Inconsolata" pitchFamily="34" charset="-122"/>
                <a:cs typeface="Inconsolata" pitchFamily="34" charset="-120"/>
              </a:rPr>
              <a:t>творчості</a:t>
            </a:r>
            <a:r>
              <a:rPr lang="en-US" sz="950" dirty="0">
                <a:solidFill>
                  <a:srgbClr val="151617"/>
                </a:solidFill>
                <a:latin typeface="Inconsolata" pitchFamily="34" charset="0"/>
                <a:ea typeface="Inconsolata" pitchFamily="34" charset="-122"/>
                <a:cs typeface="Inconsolata" pitchFamily="34" charset="-120"/>
              </a:rPr>
              <a:t>.</a:t>
            </a:r>
            <a:endParaRPr lang="en-US" sz="950" dirty="0"/>
          </a:p>
        </p:txBody>
      </p:sp>
      <p:pic>
        <p:nvPicPr>
          <p:cNvPr id="4098" name="Picture 2" descr="Немає опису світлини."/>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18961" y="3353567"/>
            <a:ext cx="1425039" cy="174184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Можливо, це витвір мистецтва"/>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16565" y="3752537"/>
            <a:ext cx="1947553" cy="1178003"/>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Можливо, це художній твір пальто"/>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50581" y="3651017"/>
            <a:ext cx="1011141" cy="1449714"/>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ttps://scontent-iev1-1.xx.fbcdn.net/v/t39.30808-6/720946613_2424297974719758_2385604110661273972_n.jpg?stp=dst-jpg_tt6&amp;cstp=mx1536x2048&amp;ctp=s590x590&amp;_nc_cat=101&amp;ccb=1-7&amp;_nc_sid=aa7b47&amp;_nc_ohc=ST5A2nMGUEwQ7kNvwHgSiiI&amp;_nc_oc=AdpH9tXQ6qeCksB0_nE58Bu4kpbuRpaE8yDPeqeK6CRpAAwoluL9rQfgwnsGpvoPOyk&amp;_nc_zt=23&amp;_nc_ht=scontent-iev1-1.xx&amp;_nc_gid=LBZB20SE7fUg2z8w0Ojz9A&amp;_nc_ss=7b2a8&amp;oh=00_Af9SEpOv59ey9XucTvIhA51m9JFAL5MT1bpPKuAaNlbH_g&amp;oe=6A3EE48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1123" y="2204293"/>
            <a:ext cx="1336459" cy="1779934"/>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https://scontent-iev1-1.xx.fbcdn.net/v/t39.30808-6/720611615_2424298068053082_8231959332183109333_n.jpg?stp=dst-jpg_tt6&amp;cstp=mx1536x2048&amp;ctp=s590x590&amp;_nc_cat=101&amp;ccb=1-7&amp;_nc_sid=aa7b47&amp;_nc_ohc=O0S_isUlli0Q7kNvwGFaR09&amp;_nc_oc=AdrTKbfKcLrP3lAMeppAGS68L2mVbYD6QzGN0_IwA644ry8j5lcE71gAf9iMx-HIvgo&amp;_nc_zt=23&amp;_nc_ht=scontent-iev1-1.xx&amp;_nc_gid=LBZB20SE7fUg2z8w0Ojz9A&amp;_nc_ss=7b2a8&amp;oh=00_Af-F20RoZcXaYbquHyA8WM4GGfh4MFi7NbH4LKZu-0HsrQ&amp;oe=6A3F11A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72425" y="2197143"/>
            <a:ext cx="1379961" cy="1837872"/>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На зображенні може бути: альпінізм та батут"/>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15903" y="2173327"/>
            <a:ext cx="1600941" cy="2576803"/>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На зображенні може бути: батут"/>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807254" y="3820369"/>
            <a:ext cx="963556" cy="1251866"/>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descr="На зображенні може бути: батут"/>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69975" y="3632570"/>
            <a:ext cx="1338395" cy="15112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496119" y="518592"/>
            <a:ext cx="575072" cy="242739"/>
          </a:xfrm>
          <a:prstGeom prst="roundRect">
            <a:avLst>
              <a:gd name="adj" fmla="val 2354"/>
            </a:avLst>
          </a:prstGeom>
          <a:noFill/>
          <a:ln w="4763">
            <a:solidFill>
              <a:srgbClr val="151617"/>
            </a:solidFill>
            <a:prstDash val="solid"/>
          </a:ln>
        </p:spPr>
      </p:sp>
      <p:sp>
        <p:nvSpPr>
          <p:cNvPr id="3" name="Text 1"/>
          <p:cNvSpPr/>
          <p:nvPr/>
        </p:nvSpPr>
        <p:spPr>
          <a:xfrm>
            <a:off x="575295" y="560561"/>
            <a:ext cx="873919" cy="158800"/>
          </a:xfrm>
          <a:prstGeom prst="rect">
            <a:avLst/>
          </a:prstGeom>
          <a:noFill/>
          <a:ln/>
        </p:spPr>
        <p:txBody>
          <a:bodyPr wrap="none" lIns="0" tIns="0" rIns="0" bIns="0" rtlCol="0" anchor="t"/>
          <a:lstStyle/>
          <a:p>
            <a:pPr marL="0" indent="0" algn="l">
              <a:lnSpc>
                <a:spcPct val="133000"/>
              </a:lnSpc>
              <a:buNone/>
            </a:pPr>
            <a:r>
              <a:rPr lang="en-US" sz="750" dirty="0">
                <a:solidFill>
                  <a:srgbClr val="151617"/>
                </a:solidFill>
                <a:latin typeface="Inconsolata" pitchFamily="34" charset="0"/>
                <a:ea typeface="Inconsolata" pitchFamily="34" charset="-122"/>
                <a:cs typeface="Inconsolata" pitchFamily="34" charset="-120"/>
              </a:rPr>
              <a:t>ДНІ 9–10</a:t>
            </a:r>
            <a:endParaRPr lang="en-US" sz="750" dirty="0"/>
          </a:p>
        </p:txBody>
      </p:sp>
      <p:sp>
        <p:nvSpPr>
          <p:cNvPr id="4" name="Text 2"/>
          <p:cNvSpPr/>
          <p:nvPr/>
        </p:nvSpPr>
        <p:spPr>
          <a:xfrm>
            <a:off x="496119" y="810890"/>
            <a:ext cx="8151763" cy="775097"/>
          </a:xfrm>
          <a:prstGeom prst="rect">
            <a:avLst/>
          </a:prstGeom>
          <a:noFill/>
          <a:ln/>
        </p:spPr>
        <p:txBody>
          <a:bodyPr wrap="square" lIns="0" tIns="0" rIns="0" bIns="0" rtlCol="0" anchor="t">
            <a:normAutofit/>
          </a:bodyPr>
          <a:lstStyle/>
          <a:p>
            <a:pPr marL="0" indent="0" algn="l">
              <a:lnSpc>
                <a:spcPct val="104000"/>
              </a:lnSpc>
              <a:buNone/>
            </a:pPr>
            <a:r>
              <a:rPr lang="en-US" sz="2400" dirty="0">
                <a:solidFill>
                  <a:srgbClr val="151617"/>
                </a:solidFill>
                <a:latin typeface="Montserrat Black" pitchFamily="34" charset="0"/>
                <a:ea typeface="Montserrat Black" pitchFamily="34" charset="-122"/>
                <a:cs typeface="Montserrat Black" pitchFamily="34" charset="-120"/>
              </a:rPr>
              <a:t>Флешмоби-символи: зірка єдності та усміхнений смайлик</a:t>
            </a:r>
            <a:endParaRPr lang="en-US" sz="2400" dirty="0"/>
          </a:p>
        </p:txBody>
      </p:sp>
      <p:sp>
        <p:nvSpPr>
          <p:cNvPr id="5" name="Text 3"/>
          <p:cNvSpPr/>
          <p:nvPr/>
        </p:nvSpPr>
        <p:spPr>
          <a:xfrm>
            <a:off x="496119" y="1895996"/>
            <a:ext cx="2677716" cy="198611"/>
          </a:xfrm>
          <a:prstGeom prst="rect">
            <a:avLst/>
          </a:prstGeom>
          <a:noFill/>
          <a:ln/>
        </p:spPr>
        <p:txBody>
          <a:bodyPr wrap="none" lIns="0" tIns="0" rIns="0" bIns="0" rtlCol="0" anchor="t"/>
          <a:lstStyle/>
          <a:p>
            <a:pPr marL="0" indent="0" algn="l">
              <a:lnSpc>
                <a:spcPct val="104000"/>
              </a:lnSpc>
              <a:buNone/>
            </a:pPr>
            <a:r>
              <a:rPr lang="en-US" sz="1200" dirty="0">
                <a:solidFill>
                  <a:srgbClr val="000000"/>
                </a:solidFill>
                <a:latin typeface="Montserrat Black" pitchFamily="34" charset="0"/>
                <a:ea typeface="Montserrat Black" pitchFamily="34" charset="-122"/>
                <a:cs typeface="Montserrat Black" pitchFamily="34" charset="-120"/>
              </a:rPr>
              <a:t>⭐</a:t>
            </a:r>
            <a:r>
              <a:rPr lang="en-US" sz="1200" dirty="0">
                <a:solidFill>
                  <a:srgbClr val="151617"/>
                </a:solidFill>
                <a:latin typeface="Montserrat Black" pitchFamily="34" charset="0"/>
                <a:ea typeface="Montserrat Black" pitchFamily="34" charset="-122"/>
                <a:cs typeface="Montserrat Black" pitchFamily="34" charset="-120"/>
              </a:rPr>
              <a:t> День 9 — Велика зірка</a:t>
            </a:r>
            <a:endParaRPr lang="en-US" sz="1200" dirty="0"/>
          </a:p>
        </p:txBody>
      </p:sp>
      <p:sp>
        <p:nvSpPr>
          <p:cNvPr id="6" name="Text 4"/>
          <p:cNvSpPr/>
          <p:nvPr/>
        </p:nvSpPr>
        <p:spPr>
          <a:xfrm>
            <a:off x="496119" y="2218581"/>
            <a:ext cx="3924598" cy="2294706"/>
          </a:xfrm>
          <a:prstGeom prst="rect">
            <a:avLst/>
          </a:prstGeom>
          <a:noFill/>
          <a:ln/>
        </p:spPr>
        <p:txBody>
          <a:bodyPr wrap="square" lIns="0" tIns="0" rIns="0" bIns="0" rtlCol="0" anchor="t">
            <a:normAutofit/>
          </a:bodyPr>
          <a:lstStyle/>
          <a:p>
            <a:pPr marL="0" indent="0" algn="l">
              <a:lnSpc>
                <a:spcPct val="133000"/>
              </a:lnSpc>
              <a:spcAft>
                <a:spcPts val="850"/>
              </a:spcAft>
              <a:buNone/>
            </a:pPr>
            <a:r>
              <a:rPr lang="en-US" sz="950" dirty="0">
                <a:solidFill>
                  <a:srgbClr val="151617"/>
                </a:solidFill>
                <a:latin typeface="Inconsolata" pitchFamily="34" charset="0"/>
                <a:ea typeface="Inconsolata" pitchFamily="34" charset="-122"/>
                <a:cs typeface="Inconsolata" pitchFamily="34" charset="-120"/>
              </a:rPr>
              <a:t>Особливе захоплення викликало мистецьке заняття, під час якого вихованці власноруч виготовляли оригінальні фоторамки — унікальні вироби, що стануть чудовою згадкою про літні дні. Не менш цікаво пройшли заняття з англійської мови в невимушеній ігровій атмосфері.</a:t>
            </a:r>
            <a:endParaRPr lang="en-US" sz="950" dirty="0"/>
          </a:p>
          <a:p>
            <a:pPr marL="0" indent="0" algn="l">
              <a:lnSpc>
                <a:spcPct val="133000"/>
              </a:lnSpc>
              <a:buNone/>
            </a:pPr>
            <a:r>
              <a:rPr lang="en-US" sz="950" dirty="0">
                <a:solidFill>
                  <a:srgbClr val="151617"/>
                </a:solidFill>
                <a:latin typeface="Inconsolata" pitchFamily="34" charset="0"/>
                <a:ea typeface="Inconsolata" pitchFamily="34" charset="-122"/>
                <a:cs typeface="Inconsolata" pitchFamily="34" charset="-120"/>
              </a:rPr>
              <a:t>Справжньою окрасою став запальний флешмоб: учасники об'єдналися, щоб створити </a:t>
            </a:r>
            <a:r>
              <a:rPr lang="en-US" sz="950" b="1" dirty="0">
                <a:solidFill>
                  <a:srgbClr val="151617"/>
                </a:solidFill>
                <a:latin typeface="Inconsolata" pitchFamily="34" charset="0"/>
                <a:ea typeface="Inconsolata" pitchFamily="34" charset="-122"/>
                <a:cs typeface="Inconsolata" pitchFamily="34" charset="-120"/>
              </a:rPr>
              <a:t>велику зірку</a:t>
            </a:r>
            <a:r>
              <a:rPr lang="en-US" sz="950" dirty="0">
                <a:solidFill>
                  <a:srgbClr val="151617"/>
                </a:solidFill>
                <a:latin typeface="Inconsolata" pitchFamily="34" charset="0"/>
                <a:ea typeface="Inconsolata" pitchFamily="34" charset="-122"/>
                <a:cs typeface="Inconsolata" pitchFamily="34" charset="-120"/>
              </a:rPr>
              <a:t> — символ єдності, дружби та яскравих дитячих мрій. Кожна дитина стала маленьким промінчиком, а разом вони утворили композицію, що нагадала: лише в єдності народжується справжнє світло і сила команди.</a:t>
            </a:r>
            <a:endParaRPr lang="en-US" sz="950" dirty="0"/>
          </a:p>
        </p:txBody>
      </p:sp>
      <p:sp>
        <p:nvSpPr>
          <p:cNvPr id="7" name="Shape 5"/>
          <p:cNvSpPr/>
          <p:nvPr/>
        </p:nvSpPr>
        <p:spPr>
          <a:xfrm>
            <a:off x="4638749" y="1772022"/>
            <a:ext cx="4103191" cy="2852886"/>
          </a:xfrm>
          <a:prstGeom prst="roundRect">
            <a:avLst>
              <a:gd name="adj" fmla="val 200"/>
            </a:avLst>
          </a:prstGeom>
          <a:solidFill>
            <a:srgbClr val="F2DED0"/>
          </a:solidFill>
          <a:ln/>
        </p:spPr>
      </p:sp>
      <p:sp>
        <p:nvSpPr>
          <p:cNvPr id="8" name="Text 6"/>
          <p:cNvSpPr/>
          <p:nvPr/>
        </p:nvSpPr>
        <p:spPr>
          <a:xfrm>
            <a:off x="4762723" y="1895996"/>
            <a:ext cx="3187973" cy="198611"/>
          </a:xfrm>
          <a:prstGeom prst="rect">
            <a:avLst/>
          </a:prstGeom>
          <a:noFill/>
          <a:ln/>
        </p:spPr>
        <p:txBody>
          <a:bodyPr wrap="none" lIns="0" tIns="0" rIns="0" bIns="0" rtlCol="0" anchor="t"/>
          <a:lstStyle/>
          <a:p>
            <a:pPr marL="0" indent="0" algn="l">
              <a:lnSpc>
                <a:spcPct val="104000"/>
              </a:lnSpc>
              <a:buNone/>
            </a:pPr>
            <a:r>
              <a:rPr lang="en-US" sz="1200" dirty="0">
                <a:solidFill>
                  <a:srgbClr val="000000"/>
                </a:solidFill>
                <a:latin typeface="Montserrat Black" pitchFamily="34" charset="0"/>
                <a:ea typeface="Montserrat Black" pitchFamily="34" charset="-122"/>
                <a:cs typeface="Montserrat Black" pitchFamily="34" charset="-120"/>
              </a:rPr>
              <a:t>😊</a:t>
            </a:r>
            <a:r>
              <a:rPr lang="en-US" sz="1200" dirty="0">
                <a:solidFill>
                  <a:srgbClr val="151617"/>
                </a:solidFill>
                <a:latin typeface="Montserrat Black" pitchFamily="34" charset="0"/>
                <a:ea typeface="Montserrat Black" pitchFamily="34" charset="-122"/>
                <a:cs typeface="Montserrat Black" pitchFamily="34" charset="-120"/>
              </a:rPr>
              <a:t> День 10 — Великий смайлик</a:t>
            </a:r>
            <a:endParaRPr lang="en-US" sz="1200" dirty="0"/>
          </a:p>
        </p:txBody>
      </p:sp>
      <p:sp>
        <p:nvSpPr>
          <p:cNvPr id="9" name="Text 7"/>
          <p:cNvSpPr/>
          <p:nvPr/>
        </p:nvSpPr>
        <p:spPr>
          <a:xfrm>
            <a:off x="4762723" y="2218581"/>
            <a:ext cx="3855244" cy="189778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1617"/>
                </a:solidFill>
                <a:latin typeface="Inconsolata" pitchFamily="34" charset="0"/>
                <a:ea typeface="Inconsolata" pitchFamily="34" charset="-122"/>
                <a:cs typeface="Inconsolata" pitchFamily="34" charset="-120"/>
              </a:rPr>
              <a:t>Після сніданку діти взяли участь у яскравому флешмобі, під час якого утворили </a:t>
            </a:r>
            <a:r>
              <a:rPr lang="en-US" sz="950" b="1" dirty="0">
                <a:solidFill>
                  <a:srgbClr val="151617"/>
                </a:solidFill>
                <a:latin typeface="Inconsolata" pitchFamily="34" charset="0"/>
                <a:ea typeface="Inconsolata" pitchFamily="34" charset="-122"/>
                <a:cs typeface="Inconsolata" pitchFamily="34" charset="-120"/>
              </a:rPr>
              <a:t>великий усміхнений смайлик</a:t>
            </a:r>
            <a:r>
              <a:rPr lang="en-US" sz="950" dirty="0">
                <a:solidFill>
                  <a:srgbClr val="151617"/>
                </a:solidFill>
                <a:latin typeface="Inconsolata" pitchFamily="34" charset="0"/>
                <a:ea typeface="Inconsolata" pitchFamily="34" charset="-122"/>
                <a:cs typeface="Inconsolata" pitchFamily="34" charset="-120"/>
              </a:rPr>
              <a:t>. Ця композиція стала символом дружби, радості та єдності. Особливого патріотичного настрою додали кольори смайлика, які ще раз підкреслили любов наших вихованців до рідної України.</a:t>
            </a:r>
            <a:endParaRPr lang="en-US" sz="950" dirty="0"/>
          </a:p>
          <a:p>
            <a:pPr marL="0" indent="0" algn="l">
              <a:lnSpc>
                <a:spcPct val="133000"/>
              </a:lnSpc>
              <a:buNone/>
            </a:pPr>
            <a:r>
              <a:rPr lang="en-US" sz="950" dirty="0">
                <a:solidFill>
                  <a:srgbClr val="151617"/>
                </a:solidFill>
                <a:latin typeface="Inconsolata" pitchFamily="34" charset="0"/>
                <a:ea typeface="Inconsolata" pitchFamily="34" charset="-122"/>
                <a:cs typeface="Inconsolata" pitchFamily="34" charset="-120"/>
              </a:rPr>
              <a:t>Протягом дня на дітей чекало багато цікавих занять: робота в загонах, мовне заняття з англійської мови, мистецька майстерня та спортивні активності.</a:t>
            </a:r>
            <a:endParaRPr lang="en-US" sz="950" dirty="0"/>
          </a:p>
        </p:txBody>
      </p:sp>
      <p:pic>
        <p:nvPicPr>
          <p:cNvPr id="3074" name="Picture 2" descr="https://scontent-iev1-1.xx.fbcdn.net/v/t39.30808-6/724613167_2428877607595128_4054993980390862581_n.jpg?stp=dst-jpg_tt6&amp;cstp=mx2048x1910&amp;ctp=s590x590&amp;_nc_cat=104&amp;ccb=1-7&amp;_nc_sid=aa7b47&amp;_nc_ohc=3BLQbJ5tklYQ7kNvwE42LML&amp;_nc_oc=AdrBiytUKDsUvNeNLz5gCG8A-ph8swkZ0QkTwgsydZgZZ9850lBs8W-afhJnFBu3f_4&amp;_nc_zt=23&amp;_nc_ht=scontent-iev1-1.xx&amp;_nc_gid=TvcrPMaA7Qj9uN89PYsqRw&amp;_nc_ss=7b2a8&amp;oh=00_Af_L8IOxLtykSVH86VXr938RiITlh50IU5w0IEy5diIwUg&amp;oe=6A3EFD5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872083"/>
            <a:ext cx="1343286" cy="125221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Можливо, це ілюстрація текст"/>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1019" y="3438228"/>
            <a:ext cx="797869" cy="1604217"/>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На зображенні може бути: ‎текст «‎पे MapиR AHacTaлиR ه ЛpowaBoй cut Kлac IN Nm 000 PcTиcлa アケメル BcTи ca CT6 DONiES XHиKa PomaH A สู้ AлoлиHлB rar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28119" y="4018084"/>
            <a:ext cx="1452900" cy="1089675"/>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На зображенні може бути: дитина та текст"/>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98222" y="3848761"/>
            <a:ext cx="718287" cy="1275538"/>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https://scontent-iev1-1.xx.fbcdn.net/v/t39.99422-6/720435718_1588000282759082_612871506568396419_n.png?stp=dst-jpg_tt6&amp;cstp=mx1600x1201&amp;ctp=s590x590&amp;_nc_cat=107&amp;ccb=1-7&amp;_nc_sid=aa7b47&amp;_nc_ohc=HP3CtoTVPs8Q7kNvwEpHHTd&amp;_nc_oc=Adqp-KbqyIYJ8nQMaxZAtqFvZoqLMEGLyDwSrfVD39TKD0gRNQM4jGJ-yki-xIqv7z8&amp;_nc_zt=14&amp;_nc_ht=scontent-iev1-1.xx&amp;_nc_gid=yo6I6bMAxDcgIr5c4xoZGg&amp;_nc_ss=7b2a8&amp;oh=00_Af-FhFd9Lcv4RnPgcfB-c2Fm5ytiZ5d_oxwsLjh8Io603A&amp;oe=6A3EEABB"/>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85796" y="4311643"/>
            <a:ext cx="1070516" cy="803794"/>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На зображенні може бути: футбол, футбол та трава"/>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34936" y="4337834"/>
            <a:ext cx="939482" cy="704611"/>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На зображенні може бути: текст"/>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38247" y="4278101"/>
            <a:ext cx="1095465" cy="801771"/>
          </a:xfrm>
          <a:prstGeom prst="rect">
            <a:avLst/>
          </a:prstGeom>
          <a:noFill/>
          <a:extLst>
            <a:ext uri="{909E8E84-426E-40DD-AFC4-6F175D3DCCD1}">
              <a14:hiddenFill xmlns:a14="http://schemas.microsoft.com/office/drawing/2010/main">
                <a:solidFill>
                  <a:srgbClr val="FFFFFF"/>
                </a:solidFill>
              </a14:hiddenFill>
            </a:ext>
          </a:extLst>
        </p:spPr>
      </p:pic>
      <p:pic>
        <p:nvPicPr>
          <p:cNvPr id="10" name="Рисунок 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83784" y="4426150"/>
            <a:ext cx="492996" cy="65732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496119" y="386804"/>
            <a:ext cx="624632" cy="242739"/>
          </a:xfrm>
          <a:prstGeom prst="roundRect">
            <a:avLst>
              <a:gd name="adj" fmla="val 2354"/>
            </a:avLst>
          </a:prstGeom>
          <a:noFill/>
          <a:ln w="4763">
            <a:solidFill>
              <a:srgbClr val="151617"/>
            </a:solidFill>
            <a:prstDash val="solid"/>
          </a:ln>
        </p:spPr>
      </p:sp>
      <p:sp>
        <p:nvSpPr>
          <p:cNvPr id="3" name="Text 1"/>
          <p:cNvSpPr/>
          <p:nvPr/>
        </p:nvSpPr>
        <p:spPr>
          <a:xfrm>
            <a:off x="575295" y="428774"/>
            <a:ext cx="923479" cy="158800"/>
          </a:xfrm>
          <a:prstGeom prst="rect">
            <a:avLst/>
          </a:prstGeom>
          <a:noFill/>
          <a:ln/>
        </p:spPr>
        <p:txBody>
          <a:bodyPr wrap="none" lIns="0" tIns="0" rIns="0" bIns="0" rtlCol="0" anchor="t"/>
          <a:lstStyle/>
          <a:p>
            <a:pPr marL="0" indent="0" algn="l">
              <a:lnSpc>
                <a:spcPct val="133000"/>
              </a:lnSpc>
              <a:buNone/>
            </a:pPr>
            <a:r>
              <a:rPr lang="en-US" sz="750" dirty="0">
                <a:solidFill>
                  <a:srgbClr val="151617"/>
                </a:solidFill>
                <a:latin typeface="Inconsolata" pitchFamily="34" charset="0"/>
                <a:ea typeface="Inconsolata" pitchFamily="34" charset="-122"/>
                <a:cs typeface="Inconsolata" pitchFamily="34" charset="-120"/>
              </a:rPr>
              <a:t>ДНІ 11–13</a:t>
            </a:r>
            <a:endParaRPr lang="en-US" sz="750" dirty="0"/>
          </a:p>
        </p:txBody>
      </p:sp>
      <p:sp>
        <p:nvSpPr>
          <p:cNvPr id="4" name="Text 2"/>
          <p:cNvSpPr/>
          <p:nvPr/>
        </p:nvSpPr>
        <p:spPr>
          <a:xfrm>
            <a:off x="496119" y="679103"/>
            <a:ext cx="8151763" cy="775097"/>
          </a:xfrm>
          <a:prstGeom prst="rect">
            <a:avLst/>
          </a:prstGeom>
          <a:noFill/>
          <a:ln/>
        </p:spPr>
        <p:txBody>
          <a:bodyPr wrap="square" lIns="0" tIns="0" rIns="0" bIns="0" rtlCol="0" anchor="t">
            <a:normAutofit/>
          </a:bodyPr>
          <a:lstStyle/>
          <a:p>
            <a:pPr marL="0" indent="0" algn="l">
              <a:lnSpc>
                <a:spcPct val="104000"/>
              </a:lnSpc>
              <a:buNone/>
            </a:pPr>
            <a:r>
              <a:rPr lang="en-US" sz="2400" dirty="0">
                <a:solidFill>
                  <a:srgbClr val="151617"/>
                </a:solidFill>
                <a:latin typeface="Montserrat Black" pitchFamily="34" charset="0"/>
                <a:ea typeface="Montserrat Black" pitchFamily="34" charset="-122"/>
                <a:cs typeface="Montserrat Black" pitchFamily="34" charset="-120"/>
              </a:rPr>
              <a:t>Алея Слави, басейн «Гармонія» та підготовка до фіналу</a:t>
            </a:r>
            <a:endParaRPr lang="en-US" sz="2400" dirty="0"/>
          </a:p>
        </p:txBody>
      </p:sp>
      <p:sp>
        <p:nvSpPr>
          <p:cNvPr id="5" name="Shape 3"/>
          <p:cNvSpPr/>
          <p:nvPr/>
        </p:nvSpPr>
        <p:spPr>
          <a:xfrm>
            <a:off x="496119" y="3198465"/>
            <a:ext cx="8151763" cy="14288"/>
          </a:xfrm>
          <a:prstGeom prst="roundRect">
            <a:avLst>
              <a:gd name="adj" fmla="val 39999"/>
            </a:avLst>
          </a:prstGeom>
          <a:solidFill>
            <a:srgbClr val="000000">
              <a:alpha val="8000"/>
            </a:srgbClr>
          </a:solidFill>
          <a:ln/>
        </p:spPr>
      </p:sp>
      <p:sp>
        <p:nvSpPr>
          <p:cNvPr id="6" name="Shape 4"/>
          <p:cNvSpPr/>
          <p:nvPr/>
        </p:nvSpPr>
        <p:spPr>
          <a:xfrm>
            <a:off x="2488109" y="2826395"/>
            <a:ext cx="14288" cy="372070"/>
          </a:xfrm>
          <a:prstGeom prst="roundRect">
            <a:avLst>
              <a:gd name="adj" fmla="val 39999"/>
            </a:avLst>
          </a:prstGeom>
          <a:solidFill>
            <a:srgbClr val="151617"/>
          </a:solidFill>
          <a:ln/>
        </p:spPr>
      </p:sp>
      <p:sp>
        <p:nvSpPr>
          <p:cNvPr id="7" name="Shape 5"/>
          <p:cNvSpPr/>
          <p:nvPr/>
        </p:nvSpPr>
        <p:spPr>
          <a:xfrm>
            <a:off x="2355726" y="3058939"/>
            <a:ext cx="279053" cy="279053"/>
          </a:xfrm>
          <a:prstGeom prst="roundRect">
            <a:avLst>
              <a:gd name="adj" fmla="val 2048"/>
            </a:avLst>
          </a:prstGeom>
          <a:solidFill>
            <a:srgbClr val="F8ECE4"/>
          </a:solidFill>
          <a:ln w="4763">
            <a:solidFill>
              <a:srgbClr val="151617"/>
            </a:solidFill>
            <a:prstDash val="solid"/>
          </a:ln>
          <a:effectLst>
            <a:outerShdw blurRad="101600" dist="15240" dir="2700000" algn="bl" rotWithShape="0">
              <a:srgbClr val="151617">
                <a:alpha val="100000"/>
              </a:srgbClr>
            </a:outerShdw>
          </a:effectLst>
        </p:spPr>
      </p:sp>
      <p:sp>
        <p:nvSpPr>
          <p:cNvPr id="8" name="Text 6"/>
          <p:cNvSpPr/>
          <p:nvPr/>
        </p:nvSpPr>
        <p:spPr>
          <a:xfrm>
            <a:off x="2402235" y="3082193"/>
            <a:ext cx="186035" cy="232544"/>
          </a:xfrm>
          <a:prstGeom prst="rect">
            <a:avLst/>
          </a:prstGeom>
          <a:noFill/>
          <a:ln/>
        </p:spPr>
        <p:txBody>
          <a:bodyPr wrap="none" lIns="0" tIns="0" rIns="0" bIns="0" rtlCol="0" anchor="ctr"/>
          <a:lstStyle/>
          <a:p>
            <a:pPr marL="0" indent="0" algn="ctr">
              <a:lnSpc>
                <a:spcPct val="100000"/>
              </a:lnSpc>
              <a:buNone/>
            </a:pPr>
            <a:r>
              <a:rPr lang="en-US" sz="1450" dirty="0">
                <a:solidFill>
                  <a:srgbClr val="151617"/>
                </a:solidFill>
                <a:latin typeface="Montserrat Black" pitchFamily="34" charset="0"/>
                <a:ea typeface="Montserrat Black" pitchFamily="34" charset="-122"/>
                <a:cs typeface="Montserrat Black" pitchFamily="34" charset="-120"/>
              </a:rPr>
              <a:t>1</a:t>
            </a:r>
            <a:endParaRPr lang="en-US" sz="1450" dirty="0"/>
          </a:p>
        </p:txBody>
      </p:sp>
      <p:sp>
        <p:nvSpPr>
          <p:cNvPr id="9" name="Text 7"/>
          <p:cNvSpPr/>
          <p:nvPr/>
        </p:nvSpPr>
        <p:spPr>
          <a:xfrm>
            <a:off x="1553691" y="1640235"/>
            <a:ext cx="1883197" cy="193849"/>
          </a:xfrm>
          <a:prstGeom prst="rect">
            <a:avLst/>
          </a:prstGeom>
          <a:noFill/>
          <a:ln/>
        </p:spPr>
        <p:txBody>
          <a:bodyPr wrap="none" lIns="0" tIns="0" rIns="0" bIns="0" rtlCol="0" anchor="t"/>
          <a:lstStyle/>
          <a:p>
            <a:pPr marL="0" indent="0" algn="ctr">
              <a:lnSpc>
                <a:spcPct val="104000"/>
              </a:lnSpc>
              <a:buNone/>
            </a:pPr>
            <a:r>
              <a:rPr lang="en-US" sz="1200" dirty="0">
                <a:solidFill>
                  <a:srgbClr val="151617"/>
                </a:solidFill>
                <a:latin typeface="Montserrat Black" pitchFamily="34" charset="0"/>
                <a:ea typeface="Montserrat Black" pitchFamily="34" charset="-122"/>
                <a:cs typeface="Montserrat Black" pitchFamily="34" charset="-120"/>
              </a:rPr>
              <a:t>День 11 — Алея Слави</a:t>
            </a:r>
            <a:endParaRPr lang="en-US" sz="1200" dirty="0"/>
          </a:p>
        </p:txBody>
      </p:sp>
      <p:sp>
        <p:nvSpPr>
          <p:cNvPr id="10" name="Text 8"/>
          <p:cNvSpPr/>
          <p:nvPr/>
        </p:nvSpPr>
        <p:spPr>
          <a:xfrm>
            <a:off x="620092" y="1908497"/>
            <a:ext cx="3750394" cy="793849"/>
          </a:xfrm>
          <a:prstGeom prst="rect">
            <a:avLst/>
          </a:prstGeom>
          <a:noFill/>
          <a:ln/>
        </p:spPr>
        <p:txBody>
          <a:bodyPr wrap="square" lIns="0" tIns="0" rIns="0" bIns="0" rtlCol="0" anchor="t">
            <a:normAutofit/>
          </a:bodyPr>
          <a:lstStyle/>
          <a:p>
            <a:pPr marL="0" indent="0" algn="ctr">
              <a:lnSpc>
                <a:spcPct val="133000"/>
              </a:lnSpc>
              <a:buNone/>
            </a:pPr>
            <a:r>
              <a:rPr lang="en-US" sz="950" dirty="0">
                <a:solidFill>
                  <a:srgbClr val="151617"/>
                </a:solidFill>
                <a:latin typeface="Inconsolata" pitchFamily="34" charset="0"/>
                <a:ea typeface="Inconsolata" pitchFamily="34" charset="-122"/>
                <a:cs typeface="Inconsolata" pitchFamily="34" charset="-120"/>
              </a:rPr>
              <a:t>Вихованці 3-го загону відвідали музей Бокшая, а потім — </a:t>
            </a:r>
            <a:r>
              <a:rPr lang="en-US" sz="950" b="1" dirty="0">
                <a:solidFill>
                  <a:srgbClr val="151617"/>
                </a:solidFill>
                <a:latin typeface="Inconsolata" pitchFamily="34" charset="0"/>
                <a:ea typeface="Inconsolata" pitchFamily="34" charset="-122"/>
                <a:cs typeface="Inconsolata" pitchFamily="34" charset="-120"/>
              </a:rPr>
              <a:t>Алею Слави в Ужгороді</a:t>
            </a:r>
            <a:r>
              <a:rPr lang="en-US" sz="950" dirty="0">
                <a:solidFill>
                  <a:srgbClr val="151617"/>
                </a:solidFill>
                <a:latin typeface="Inconsolata" pitchFamily="34" charset="0"/>
                <a:ea typeface="Inconsolata" pitchFamily="34" charset="-122"/>
                <a:cs typeface="Inconsolata" pitchFamily="34" charset="-120"/>
              </a:rPr>
              <a:t>. Діти поклали квіти до місць поховання захисників та хвилиною мовчання вшанували пам'ять Героїв, які віддали життя за Україну.</a:t>
            </a:r>
            <a:endParaRPr lang="en-US" sz="950" dirty="0"/>
          </a:p>
        </p:txBody>
      </p:sp>
      <p:sp>
        <p:nvSpPr>
          <p:cNvPr id="11" name="Shape 9"/>
          <p:cNvSpPr/>
          <p:nvPr/>
        </p:nvSpPr>
        <p:spPr>
          <a:xfrm>
            <a:off x="4564782" y="3198465"/>
            <a:ext cx="14288" cy="372070"/>
          </a:xfrm>
          <a:prstGeom prst="roundRect">
            <a:avLst>
              <a:gd name="adj" fmla="val 39999"/>
            </a:avLst>
          </a:prstGeom>
          <a:solidFill>
            <a:srgbClr val="151617"/>
          </a:solidFill>
          <a:ln/>
        </p:spPr>
      </p:sp>
      <p:sp>
        <p:nvSpPr>
          <p:cNvPr id="12" name="Shape 10"/>
          <p:cNvSpPr/>
          <p:nvPr/>
        </p:nvSpPr>
        <p:spPr>
          <a:xfrm>
            <a:off x="4432399" y="3058939"/>
            <a:ext cx="279053" cy="279053"/>
          </a:xfrm>
          <a:prstGeom prst="roundRect">
            <a:avLst>
              <a:gd name="adj" fmla="val 2048"/>
            </a:avLst>
          </a:prstGeom>
          <a:solidFill>
            <a:srgbClr val="F8ECE4"/>
          </a:solidFill>
          <a:ln w="4763">
            <a:solidFill>
              <a:srgbClr val="151617"/>
            </a:solidFill>
            <a:prstDash val="solid"/>
          </a:ln>
          <a:effectLst>
            <a:outerShdw blurRad="101600" dist="15240" dir="2700000" algn="bl" rotWithShape="0">
              <a:srgbClr val="151617">
                <a:alpha val="100000"/>
              </a:srgbClr>
            </a:outerShdw>
          </a:effectLst>
        </p:spPr>
      </p:sp>
      <p:sp>
        <p:nvSpPr>
          <p:cNvPr id="13" name="Text 11"/>
          <p:cNvSpPr/>
          <p:nvPr/>
        </p:nvSpPr>
        <p:spPr>
          <a:xfrm>
            <a:off x="4478908" y="3082193"/>
            <a:ext cx="186035" cy="232544"/>
          </a:xfrm>
          <a:prstGeom prst="rect">
            <a:avLst/>
          </a:prstGeom>
          <a:noFill/>
          <a:ln/>
        </p:spPr>
        <p:txBody>
          <a:bodyPr wrap="none" lIns="0" tIns="0" rIns="0" bIns="0" rtlCol="0" anchor="ctr"/>
          <a:lstStyle/>
          <a:p>
            <a:pPr marL="0" indent="0" algn="ctr">
              <a:lnSpc>
                <a:spcPct val="100000"/>
              </a:lnSpc>
              <a:buNone/>
            </a:pPr>
            <a:r>
              <a:rPr lang="en-US" sz="1450" dirty="0">
                <a:solidFill>
                  <a:srgbClr val="151617"/>
                </a:solidFill>
                <a:latin typeface="Montserrat Black" pitchFamily="34" charset="0"/>
                <a:ea typeface="Montserrat Black" pitchFamily="34" charset="-122"/>
                <a:cs typeface="Montserrat Black" pitchFamily="34" charset="-120"/>
              </a:rPr>
              <a:t>2</a:t>
            </a:r>
            <a:endParaRPr lang="en-US" sz="1450" dirty="0"/>
          </a:p>
        </p:txBody>
      </p:sp>
      <p:sp>
        <p:nvSpPr>
          <p:cNvPr id="14" name="Text 12"/>
          <p:cNvSpPr/>
          <p:nvPr/>
        </p:nvSpPr>
        <p:spPr>
          <a:xfrm>
            <a:off x="3288655" y="3694584"/>
            <a:ext cx="2566615" cy="193849"/>
          </a:xfrm>
          <a:prstGeom prst="rect">
            <a:avLst/>
          </a:prstGeom>
          <a:noFill/>
          <a:ln/>
        </p:spPr>
        <p:txBody>
          <a:bodyPr wrap="none" lIns="0" tIns="0" rIns="0" bIns="0" rtlCol="0" anchor="t"/>
          <a:lstStyle/>
          <a:p>
            <a:pPr marL="0" indent="0" algn="ctr">
              <a:lnSpc>
                <a:spcPct val="104000"/>
              </a:lnSpc>
              <a:buNone/>
            </a:pPr>
            <a:r>
              <a:rPr lang="en-US" sz="1200" dirty="0">
                <a:solidFill>
                  <a:srgbClr val="151617"/>
                </a:solidFill>
                <a:latin typeface="Montserrat Black" pitchFamily="34" charset="0"/>
                <a:ea typeface="Montserrat Black" pitchFamily="34" charset="-122"/>
                <a:cs typeface="Montserrat Black" pitchFamily="34" charset="-120"/>
              </a:rPr>
              <a:t>День 12 — Басейн «Гармонія»</a:t>
            </a:r>
            <a:endParaRPr lang="en-US" sz="1200" dirty="0"/>
          </a:p>
        </p:txBody>
      </p:sp>
      <p:sp>
        <p:nvSpPr>
          <p:cNvPr id="15" name="Text 13"/>
          <p:cNvSpPr/>
          <p:nvPr/>
        </p:nvSpPr>
        <p:spPr>
          <a:xfrm>
            <a:off x="2696766" y="3962846"/>
            <a:ext cx="3750394" cy="793849"/>
          </a:xfrm>
          <a:prstGeom prst="rect">
            <a:avLst/>
          </a:prstGeom>
          <a:noFill/>
          <a:ln/>
        </p:spPr>
        <p:txBody>
          <a:bodyPr wrap="square" lIns="0" tIns="0" rIns="0" bIns="0" rtlCol="0" anchor="t">
            <a:normAutofit/>
          </a:bodyPr>
          <a:lstStyle/>
          <a:p>
            <a:pPr marL="0" indent="0" algn="ctr">
              <a:lnSpc>
                <a:spcPct val="133000"/>
              </a:lnSpc>
              <a:buNone/>
            </a:pPr>
            <a:r>
              <a:rPr lang="en-US" sz="950" dirty="0">
                <a:solidFill>
                  <a:srgbClr val="151617"/>
                </a:solidFill>
                <a:latin typeface="Inconsolata" pitchFamily="34" charset="0"/>
                <a:ea typeface="Inconsolata" pitchFamily="34" charset="-122"/>
                <a:cs typeface="Inconsolata" pitchFamily="34" charset="-120"/>
              </a:rPr>
              <a:t>Особливою подією стала поїздка частини дітей до басейну «Гармонія». Водні розваги, активний відпочинок та веселе спілкування подарували безліч яскравих вражень. </a:t>
            </a:r>
            <a:endParaRPr lang="en-US" sz="950" dirty="0"/>
          </a:p>
        </p:txBody>
      </p:sp>
      <p:sp>
        <p:nvSpPr>
          <p:cNvPr id="16" name="Shape 14"/>
          <p:cNvSpPr/>
          <p:nvPr/>
        </p:nvSpPr>
        <p:spPr>
          <a:xfrm>
            <a:off x="6641529" y="2826395"/>
            <a:ext cx="14288" cy="372070"/>
          </a:xfrm>
          <a:prstGeom prst="roundRect">
            <a:avLst>
              <a:gd name="adj" fmla="val 39999"/>
            </a:avLst>
          </a:prstGeom>
          <a:solidFill>
            <a:srgbClr val="151617"/>
          </a:solidFill>
          <a:ln/>
        </p:spPr>
      </p:sp>
      <p:sp>
        <p:nvSpPr>
          <p:cNvPr id="17" name="Shape 15"/>
          <p:cNvSpPr/>
          <p:nvPr/>
        </p:nvSpPr>
        <p:spPr>
          <a:xfrm>
            <a:off x="6509147" y="3058939"/>
            <a:ext cx="279053" cy="279053"/>
          </a:xfrm>
          <a:prstGeom prst="roundRect">
            <a:avLst>
              <a:gd name="adj" fmla="val 2048"/>
            </a:avLst>
          </a:prstGeom>
          <a:solidFill>
            <a:srgbClr val="F8ECE4"/>
          </a:solidFill>
          <a:ln w="4763">
            <a:solidFill>
              <a:srgbClr val="151617"/>
            </a:solidFill>
            <a:prstDash val="solid"/>
          </a:ln>
          <a:effectLst>
            <a:outerShdw blurRad="101600" dist="15240" dir="2700000" algn="bl" rotWithShape="0">
              <a:srgbClr val="151617">
                <a:alpha val="100000"/>
              </a:srgbClr>
            </a:outerShdw>
          </a:effectLst>
        </p:spPr>
      </p:sp>
      <p:sp>
        <p:nvSpPr>
          <p:cNvPr id="18" name="Text 16"/>
          <p:cNvSpPr/>
          <p:nvPr/>
        </p:nvSpPr>
        <p:spPr>
          <a:xfrm>
            <a:off x="6555656" y="3082193"/>
            <a:ext cx="186035" cy="232544"/>
          </a:xfrm>
          <a:prstGeom prst="rect">
            <a:avLst/>
          </a:prstGeom>
          <a:noFill/>
          <a:ln/>
        </p:spPr>
        <p:txBody>
          <a:bodyPr wrap="none" lIns="0" tIns="0" rIns="0" bIns="0" rtlCol="0" anchor="ctr"/>
          <a:lstStyle/>
          <a:p>
            <a:pPr marL="0" indent="0" algn="ctr">
              <a:lnSpc>
                <a:spcPct val="100000"/>
              </a:lnSpc>
              <a:buNone/>
            </a:pPr>
            <a:r>
              <a:rPr lang="en-US" sz="1450" dirty="0">
                <a:solidFill>
                  <a:srgbClr val="151617"/>
                </a:solidFill>
                <a:latin typeface="Montserrat Black" pitchFamily="34" charset="0"/>
                <a:ea typeface="Montserrat Black" pitchFamily="34" charset="-122"/>
                <a:cs typeface="Montserrat Black" pitchFamily="34" charset="-120"/>
              </a:rPr>
              <a:t>3</a:t>
            </a:r>
            <a:endParaRPr lang="en-US" sz="1450" dirty="0"/>
          </a:p>
        </p:txBody>
      </p:sp>
      <p:sp>
        <p:nvSpPr>
          <p:cNvPr id="19" name="Text 17"/>
          <p:cNvSpPr/>
          <p:nvPr/>
        </p:nvSpPr>
        <p:spPr>
          <a:xfrm>
            <a:off x="5290691" y="1640235"/>
            <a:ext cx="2715890" cy="193849"/>
          </a:xfrm>
          <a:prstGeom prst="rect">
            <a:avLst/>
          </a:prstGeom>
          <a:noFill/>
          <a:ln/>
        </p:spPr>
        <p:txBody>
          <a:bodyPr wrap="none" lIns="0" tIns="0" rIns="0" bIns="0" rtlCol="0" anchor="t"/>
          <a:lstStyle/>
          <a:p>
            <a:pPr marL="0" indent="0" algn="ctr">
              <a:lnSpc>
                <a:spcPct val="104000"/>
              </a:lnSpc>
              <a:buNone/>
            </a:pPr>
            <a:r>
              <a:rPr lang="en-US" sz="1200" dirty="0">
                <a:solidFill>
                  <a:srgbClr val="151617"/>
                </a:solidFill>
                <a:latin typeface="Montserrat Black" pitchFamily="34" charset="0"/>
                <a:ea typeface="Montserrat Black" pitchFamily="34" charset="-122"/>
                <a:cs typeface="Montserrat Black" pitchFamily="34" charset="-120"/>
              </a:rPr>
              <a:t>День 13 — Фінальна підготовка</a:t>
            </a:r>
            <a:endParaRPr lang="en-US" sz="1200" dirty="0"/>
          </a:p>
        </p:txBody>
      </p:sp>
      <p:sp>
        <p:nvSpPr>
          <p:cNvPr id="20" name="Text 18"/>
          <p:cNvSpPr/>
          <p:nvPr/>
        </p:nvSpPr>
        <p:spPr>
          <a:xfrm>
            <a:off x="4773439" y="1908497"/>
            <a:ext cx="3750469" cy="793849"/>
          </a:xfrm>
          <a:prstGeom prst="rect">
            <a:avLst/>
          </a:prstGeom>
          <a:noFill/>
          <a:ln/>
        </p:spPr>
        <p:txBody>
          <a:bodyPr wrap="square" lIns="0" tIns="0" rIns="0" bIns="0" rtlCol="0" anchor="t">
            <a:normAutofit/>
          </a:bodyPr>
          <a:lstStyle/>
          <a:p>
            <a:pPr marL="0" indent="0" algn="ctr">
              <a:lnSpc>
                <a:spcPct val="133000"/>
              </a:lnSpc>
              <a:buNone/>
            </a:pPr>
            <a:r>
              <a:rPr lang="en-US" sz="950" dirty="0">
                <a:solidFill>
                  <a:srgbClr val="151617"/>
                </a:solidFill>
                <a:latin typeface="Inconsolata" pitchFamily="34" charset="0"/>
                <a:ea typeface="Inconsolata" pitchFamily="34" charset="-122"/>
                <a:cs typeface="Inconsolata" pitchFamily="34" charset="-120"/>
              </a:rPr>
              <a:t>Вихованці продовжили відвідувати басейн «Гармонія» та активно готувалися до звітних виступів. Кожен загін отримав творче завдання, над яким старанно працював протягом останніх днів зміни.</a:t>
            </a:r>
            <a:endParaRPr lang="en-US" sz="950" dirty="0"/>
          </a:p>
        </p:txBody>
      </p:sp>
      <p:pic>
        <p:nvPicPr>
          <p:cNvPr id="2050" name="Picture 2" descr="https://scontent-iev1-1.xx.fbcdn.net/v/t39.99422-6/722162759_1430785365525010_8636019389525507104_n.png?stp=dst-jpg_tt6&amp;cstp=mx960x720&amp;ctp=s590x590&amp;_nc_cat=104&amp;ccb=1-7&amp;_nc_sid=aa7b47&amp;_nc_ohc=Lwtgl955OlUQ7kNvwGOGIFs&amp;_nc_oc=AdoZJzAi9GzeRwzOgc3s7BZh10G7IB69C2WJEjSTRC6ljF8P1lGVEa_RTTAY1yFtqSQ&amp;_nc_zt=14&amp;_nc_ht=scontent-iev1-1.xx&amp;_nc_gid=Jmgk4RYDCH18iGK2mO2ubQ&amp;_nc_ss=7b2a8&amp;oh=00_Af_nIdmfakNpfAWmOgHzLKsVip_LX4SrvgTk1Kr1wlLnCA&amp;oe=6A3F0CD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50772" y="2489469"/>
            <a:ext cx="1605006" cy="120511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На зображенні може бути: плавають та басейн"/>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5837071" y="2699748"/>
            <a:ext cx="666038" cy="88805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На зображенні може бути: плавають та басейн"/>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38230" y="2543446"/>
            <a:ext cx="729631" cy="972842"/>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На зображенні може бути: плавають та басейн"/>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30008" y="1017238"/>
            <a:ext cx="829850" cy="1106467"/>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https://scontent-iev1-1.xx.fbcdn.net/v/t39.30808-6/724251641_2429749490841273_3382293372193253112_n.jpg?stp=dst-jpg_tt6&amp;cstp=mx1536x2048&amp;ctp=s590x590&amp;_nc_cat=102&amp;ccb=1-7&amp;_nc_sid=aa7b47&amp;_nc_ohc=y6WLJvicwMYQ7kNvwHf_lld&amp;_nc_oc=AdqE6Y3SRBZfZW_75k-VboaYkgNQrFn5vM6p0OxZlxOjS95jN4l3eMXcGi1SM5YYiI4&amp;_nc_zt=23&amp;_nc_ht=scontent-iev1-1.xx&amp;_nc_gid=gFr8GgTlOcwhK9pgz7n-ww&amp;_nc_ss=7b2a8&amp;oh=00_Af8NsvLUmmiibWSdZw4pQXdlcuTjbeCL_inpxSegVEjybw&amp;oe=6A3EF1B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H="1">
            <a:off x="102721" y="2489469"/>
            <a:ext cx="989886" cy="1318358"/>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https://scontent-iev1-1.xx.fbcdn.net/v/t39.30808-6/724235691_2429749397507949_947010967416134088_n.jpg?stp=dst-jpg_tt6&amp;cstp=mx2048x1536&amp;ctp=s590x590&amp;_nc_cat=103&amp;ccb=1-7&amp;_nc_sid=aa7b47&amp;_nc_ohc=7uxv_Gs7PuMQ7kNvwHPVBSy&amp;_nc_oc=AdqlO6ZbwC4uqF2IgXMPjsFDwS4swvzrucHXuLkyiSULqw9OjSykDOMLCPOSbQY8KUs&amp;_nc_zt=23&amp;_nc_ht=scontent-iev1-1.xx&amp;_nc_gid=gFr8GgTlOcwhK9pgz7n-ww&amp;_nc_ss=7b2a8&amp;oh=00_Af-eGk0BYxBAedVC_m9wrbi7QQ3427IXUHV7df2mb7OVoA&amp;oe=6A3EF1FD"/>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9937" y="2730401"/>
            <a:ext cx="1265789" cy="950415"/>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На зображенні може бути: одна або кілька осіб та текст «TERBLEE 190 O Keentu 2 DREAMING OFLA»"/>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69434" y="2748771"/>
            <a:ext cx="835575" cy="945813"/>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descr="Можливо, це витвір мистецтва"/>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558683" y="2722851"/>
            <a:ext cx="695295" cy="927060"/>
          </a:xfrm>
          <a:prstGeom prst="rect">
            <a:avLst/>
          </a:prstGeom>
          <a:noFill/>
          <a:extLst>
            <a:ext uri="{909E8E84-426E-40DD-AFC4-6F175D3DCCD1}">
              <a14:hiddenFill xmlns:a14="http://schemas.microsoft.com/office/drawing/2010/main">
                <a:solidFill>
                  <a:srgbClr val="FFFFFF"/>
                </a:solidFill>
              </a14:hiddenFill>
            </a:ext>
          </a:extLst>
        </p:spPr>
      </p:pic>
      <p:pic>
        <p:nvPicPr>
          <p:cNvPr id="21" name="Рисунок 2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153500" y="3783451"/>
            <a:ext cx="1990500" cy="1330988"/>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TotalTime>
  <Words>1228</Words>
  <Application>Microsoft Office PowerPoint</Application>
  <PresentationFormat>Екран (16:9)</PresentationFormat>
  <Paragraphs>86</Paragraphs>
  <Slides>10</Slides>
  <Notes>10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10</vt:i4>
      </vt:variant>
    </vt:vector>
  </HeadingPairs>
  <TitlesOfParts>
    <vt:vector size="15" baseType="lpstr">
      <vt:lpstr>Calibri</vt:lpstr>
      <vt:lpstr>Montserrat Black</vt:lpstr>
      <vt:lpstr>Inconsolata</vt:lpstr>
      <vt:lpstr>Arial</vt:lpstr>
      <vt:lpstr>Office Theme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subject/>
  <dc:creator>Користувач</dc:creator>
  <cp:lastModifiedBy>Користувач</cp:lastModifiedBy>
  <cp:revision>12</cp:revision>
  <dcterms:created xsi:type="dcterms:W3CDTF">2026-06-22T07:25:39Z</dcterms:created>
  <dcterms:modified xsi:type="dcterms:W3CDTF">2026-06-22T13:11:02Z</dcterms:modified>
</cp:coreProperties>
</file>