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anrope" panose="020B0604020202020204" charset="0"/>
      <p:regular r:id="rId17"/>
    </p:embeddedFont>
    <p:embeddedFont>
      <p:font typeface="Prata" panose="020B0604020202020204" charset="-52"/>
      <p:regular r:id="rId1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40" d="100"/>
          <a:sy n="140" d="100"/>
        </p:scale>
        <p:origin x="14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419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298092" y="58500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Звіт директора Концівського ліцею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881474" y="944474"/>
            <a:ext cx="5179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2025–2026 навчальний рік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4378191" y="901098"/>
            <a:ext cx="1011510" cy="266402"/>
          </a:xfrm>
          <a:prstGeom prst="roundRect">
            <a:avLst>
              <a:gd name="adj" fmla="val 6386"/>
            </a:avLst>
          </a:prstGeom>
          <a:solidFill>
            <a:srgbClr val="391F13"/>
          </a:solidFill>
          <a:ln/>
        </p:spPr>
      </p:sp>
      <p:sp>
        <p:nvSpPr>
          <p:cNvPr id="6" name="Text 3"/>
          <p:cNvSpPr/>
          <p:nvPr/>
        </p:nvSpPr>
        <p:spPr>
          <a:xfrm>
            <a:off x="4430874" y="967170"/>
            <a:ext cx="1298600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ЩОРІЧНИЙ ЗВІТ</a:t>
            </a:r>
            <a:endParaRPr lang="en-US" sz="850" dirty="0"/>
          </a:p>
        </p:txBody>
      </p:sp>
      <p:sp>
        <p:nvSpPr>
          <p:cNvPr id="7" name="Shape 4"/>
          <p:cNvSpPr/>
          <p:nvPr/>
        </p:nvSpPr>
        <p:spPr>
          <a:xfrm>
            <a:off x="5572312" y="901098"/>
            <a:ext cx="1304702" cy="275927"/>
          </a:xfrm>
          <a:prstGeom prst="roundRect">
            <a:avLst>
              <a:gd name="adj" fmla="val 6165"/>
            </a:avLst>
          </a:prstGeom>
          <a:noFill/>
          <a:ln w="4763">
            <a:solidFill>
              <a:srgbClr val="84482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678093" y="954479"/>
            <a:ext cx="1582266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84482D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КОНЦІВСЬКИЙ ЛІЦЕЙ</a:t>
            </a:r>
            <a:endParaRPr lang="en-US" sz="85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C457EE-C03B-4F0C-AABA-DDAB38E31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94" y="1644691"/>
            <a:ext cx="7276011" cy="308377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13259"/>
            <a:ext cx="453092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Стратегія на майбутнє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439763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2026–2027 навчальний рік відкриває нові можливості для розвитку ліцею.</a:t>
            </a:r>
            <a:endParaRPr lang="en-US" sz="11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826047"/>
            <a:ext cx="2717229" cy="56703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37877" y="2534841"/>
            <a:ext cx="1772022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🎯</a:t>
            </a:r>
            <a:r>
              <a:rPr lang="en-US" sz="135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Пріоритети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37877" y="2846115"/>
            <a:ext cx="2433712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Модернізація інфраструктури, цифровізація навчання, розширення інклюзивних практик</a:t>
            </a:r>
            <a:endParaRPr lang="en-US" sz="11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348" y="1826047"/>
            <a:ext cx="2717229" cy="56703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355107" y="2534841"/>
            <a:ext cx="1772022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🤝</a:t>
            </a:r>
            <a:r>
              <a:rPr lang="en-US" sz="135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Співпраця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3355107" y="2846115"/>
            <a:ext cx="2433712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Батьки, вчителі, громада — єдина команда заради успіху кожного учня</a:t>
            </a:r>
            <a:endParaRPr lang="en-US" sz="11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578" y="1826047"/>
            <a:ext cx="2717229" cy="56703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072336" y="2534841"/>
            <a:ext cx="1772022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🌱</a:t>
            </a:r>
            <a:r>
              <a:rPr lang="en-US" sz="135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Розвиток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6072336" y="2846115"/>
            <a:ext cx="2433712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Підвищення якості освіти, підтримка педагогів, зміцнення безпеки</a:t>
            </a:r>
            <a:endParaRPr lang="en-US" sz="1100" dirty="0"/>
          </a:p>
        </p:txBody>
      </p:sp>
      <p:sp>
        <p:nvSpPr>
          <p:cNvPr id="13" name="Shape 8"/>
          <p:cNvSpPr/>
          <p:nvPr/>
        </p:nvSpPr>
        <p:spPr>
          <a:xfrm>
            <a:off x="496119" y="3827785"/>
            <a:ext cx="8151763" cy="602382"/>
          </a:xfrm>
          <a:prstGeom prst="roundRect">
            <a:avLst>
              <a:gd name="adj" fmla="val 3530"/>
            </a:avLst>
          </a:prstGeom>
          <a:solidFill>
            <a:srgbClr val="183A13"/>
          </a:solidFill>
          <a:ln/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877" y="4047604"/>
            <a:ext cx="177180" cy="141759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956816" y="4004965"/>
            <a:ext cx="8006507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Дякуємо за довіру та спільну працю!</a:t>
            </a:r>
            <a:r>
              <a:rPr lang="en-US" sz="1100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Разом ми будуємо освіту, якою можна пишатися.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483171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Рік викликів та незламності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1581745"/>
            <a:ext cx="4722763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Навчальний рік пройшов в умовах воєнного стану. Попри всі труднощі, ліцей забезпечив безперервність освіти, безпеку учнів і педагогів та психологічну підтримку кожного.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3925119" y="2421657"/>
            <a:ext cx="2290465" cy="1275234"/>
          </a:xfrm>
          <a:prstGeom prst="roundRect">
            <a:avLst>
              <a:gd name="adj" fmla="val 1668"/>
            </a:avLst>
          </a:prstGeom>
          <a:solidFill>
            <a:srgbClr val="404245"/>
          </a:solidFill>
          <a:ln/>
        </p:spPr>
      </p:sp>
      <p:sp>
        <p:nvSpPr>
          <p:cNvPr id="6" name="Text 3"/>
          <p:cNvSpPr/>
          <p:nvPr/>
        </p:nvSpPr>
        <p:spPr>
          <a:xfrm>
            <a:off x="4066877" y="2563416"/>
            <a:ext cx="1772022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🛡️</a:t>
            </a:r>
            <a:r>
              <a:rPr lang="en-US" sz="135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Безпека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066877" y="2874690"/>
            <a:ext cx="2006947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Організація навчання з дотриманням усіх вимог безпеки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6357342" y="2421657"/>
            <a:ext cx="2290539" cy="1275234"/>
          </a:xfrm>
          <a:prstGeom prst="roundRect">
            <a:avLst>
              <a:gd name="adj" fmla="val 1668"/>
            </a:avLst>
          </a:prstGeom>
          <a:solidFill>
            <a:srgbClr val="404245"/>
          </a:solidFill>
          <a:ln/>
        </p:spPr>
      </p:sp>
      <p:sp>
        <p:nvSpPr>
          <p:cNvPr id="9" name="Text 6"/>
          <p:cNvSpPr/>
          <p:nvPr/>
        </p:nvSpPr>
        <p:spPr>
          <a:xfrm>
            <a:off x="6499101" y="2563416"/>
            <a:ext cx="1772022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📚</a:t>
            </a:r>
            <a:r>
              <a:rPr lang="en-US" sz="135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Якість освіти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6499101" y="2874690"/>
            <a:ext cx="200702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Виконання навчальних планів і програм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925119" y="3838649"/>
            <a:ext cx="4722763" cy="821606"/>
          </a:xfrm>
          <a:prstGeom prst="roundRect">
            <a:avLst>
              <a:gd name="adj" fmla="val 2588"/>
            </a:avLst>
          </a:prstGeom>
          <a:solidFill>
            <a:srgbClr val="404245"/>
          </a:solidFill>
          <a:ln/>
        </p:spPr>
      </p:sp>
      <p:sp>
        <p:nvSpPr>
          <p:cNvPr id="12" name="Text 9"/>
          <p:cNvSpPr/>
          <p:nvPr/>
        </p:nvSpPr>
        <p:spPr>
          <a:xfrm>
            <a:off x="4066877" y="3980408"/>
            <a:ext cx="2455515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💙</a:t>
            </a:r>
            <a:r>
              <a:rPr lang="en-US" sz="135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Психологічна підтримка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4066877" y="4291682"/>
            <a:ext cx="443924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Системна робота з учнями та родинами</a:t>
            </a:r>
            <a:endParaRPr lang="en-US" sz="11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DEF8C68-73EF-4F5B-A881-A21E6E83E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690119" cy="513516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12849"/>
            <a:ext cx="4471392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Управлінська команда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139354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Команда однодумців, що забезпечує стабільну роботу ліцею в найскладніших умовах.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496119" y="3210297"/>
            <a:ext cx="248624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Опаленик Вікторія Юріївна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496119" y="3516809"/>
            <a:ext cx="2599134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33000"/>
              </a:lnSpc>
              <a:spcAft>
                <a:spcPts val="650"/>
              </a:spcAft>
              <a:buNone/>
            </a:pPr>
            <a:r>
              <a:rPr lang="uk-UA" sz="1100" b="1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Д</a:t>
            </a:r>
            <a:r>
              <a:rPr lang="en-US" sz="1100" b="1" dirty="0" err="1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иректор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Загальне керівництво, стратегічне планування, представництво інтересів ліцею</a:t>
            </a:r>
            <a:endParaRPr lang="en-US" sz="1100" dirty="0"/>
          </a:p>
        </p:txBody>
      </p:sp>
      <p:sp>
        <p:nvSpPr>
          <p:cNvPr id="8" name="Text 4"/>
          <p:cNvSpPr/>
          <p:nvPr/>
        </p:nvSpPr>
        <p:spPr>
          <a:xfrm>
            <a:off x="3272433" y="3210297"/>
            <a:ext cx="2599134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Марчишак Христина Вікторівна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3272433" y="3738265"/>
            <a:ext cx="2599134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33000"/>
              </a:lnSpc>
              <a:spcAft>
                <a:spcPts val="650"/>
              </a:spcAft>
              <a:buNone/>
            </a:pPr>
            <a:r>
              <a:rPr lang="en-US" sz="1100" b="1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Заступник з НВР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Навчально-виховна робота, організація освітнього процесу, контроль якості</a:t>
            </a:r>
            <a:endParaRPr lang="en-US" sz="1100" dirty="0"/>
          </a:p>
        </p:txBody>
      </p:sp>
      <p:sp>
        <p:nvSpPr>
          <p:cNvPr id="11" name="Text 6"/>
          <p:cNvSpPr/>
          <p:nvPr/>
        </p:nvSpPr>
        <p:spPr>
          <a:xfrm>
            <a:off x="6048747" y="3210297"/>
            <a:ext cx="2339429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Салтикова Олеся Іванівна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6048747" y="3516809"/>
            <a:ext cx="2599134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33000"/>
              </a:lnSpc>
              <a:spcAft>
                <a:spcPts val="650"/>
              </a:spcAft>
              <a:buNone/>
            </a:pPr>
            <a:r>
              <a:rPr lang="en-US" sz="1100" b="1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Заступник з ВР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Виховна робота, позакласна діяльність, взаємодія з батьками та громадою</a:t>
            </a:r>
            <a:endParaRPr lang="en-US" sz="11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1A5FDB9-DD5F-455F-845D-96C1DB6E9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08" y="1366167"/>
            <a:ext cx="1682070" cy="1801601"/>
          </a:xfrm>
          <a:prstGeom prst="flowChartConnector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263CF8B-F183-4A72-9BDD-E159FA7BE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458" y="1331639"/>
            <a:ext cx="1749053" cy="1749053"/>
          </a:xfrm>
          <a:prstGeom prst="flowChartConnector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217B69E-F68B-4743-8A09-5D1038F94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769" y="1434309"/>
            <a:ext cx="1749054" cy="1690932"/>
          </a:xfrm>
          <a:prstGeom prst="flowChartConnector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489" y="362917"/>
            <a:ext cx="5190827" cy="352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Професійний розвиток педагогів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5925071" y="1906786"/>
            <a:ext cx="1989683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Атестація 2025–2026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5925071" y="2173263"/>
            <a:ext cx="2549054" cy="6494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Впровадження нових стандартів освіти стало ключовим вектором розвитку педагогічного колективу. Атестаційна комісія працювала відповідно до затверджених протоколів.</a:t>
            </a:r>
            <a:endParaRPr lang="en-US" sz="850" dirty="0"/>
          </a:p>
        </p:txBody>
      </p:sp>
      <p:sp>
        <p:nvSpPr>
          <p:cNvPr id="6" name="Shape 3"/>
          <p:cNvSpPr/>
          <p:nvPr/>
        </p:nvSpPr>
        <p:spPr>
          <a:xfrm>
            <a:off x="674489" y="3970883"/>
            <a:ext cx="3852490" cy="809699"/>
          </a:xfrm>
          <a:prstGeom prst="roundRect">
            <a:avLst>
              <a:gd name="adj" fmla="val 8470"/>
            </a:avLst>
          </a:prstGeom>
          <a:solidFill>
            <a:srgbClr val="212326"/>
          </a:solidFill>
          <a:ln w="14288">
            <a:solidFill>
              <a:srgbClr val="595B5E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660202" y="3970883"/>
            <a:ext cx="57150" cy="809699"/>
          </a:xfrm>
          <a:prstGeom prst="roundRect">
            <a:avLst>
              <a:gd name="adj" fmla="val 29651"/>
            </a:avLst>
          </a:prstGeom>
          <a:solidFill>
            <a:srgbClr val="84482D"/>
          </a:solidFill>
          <a:ln/>
        </p:spPr>
      </p:sp>
      <p:sp>
        <p:nvSpPr>
          <p:cNvPr id="8" name="Text 5"/>
          <p:cNvSpPr/>
          <p:nvPr/>
        </p:nvSpPr>
        <p:spPr>
          <a:xfrm>
            <a:off x="844600" y="4098131"/>
            <a:ext cx="1412081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Нові стандарти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844600" y="4328592"/>
            <a:ext cx="3555132" cy="162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Адаптація до вимог НУШ та актуальних нормативних документів</a:t>
            </a:r>
            <a:endParaRPr lang="en-US" sz="850" dirty="0"/>
          </a:p>
        </p:txBody>
      </p:sp>
      <p:sp>
        <p:nvSpPr>
          <p:cNvPr id="10" name="Shape 7"/>
          <p:cNvSpPr/>
          <p:nvPr/>
        </p:nvSpPr>
        <p:spPr>
          <a:xfrm>
            <a:off x="4616946" y="3970883"/>
            <a:ext cx="3852490" cy="809699"/>
          </a:xfrm>
          <a:prstGeom prst="roundRect">
            <a:avLst>
              <a:gd name="adj" fmla="val 8470"/>
            </a:avLst>
          </a:prstGeom>
          <a:solidFill>
            <a:srgbClr val="212326"/>
          </a:solidFill>
          <a:ln w="14288">
            <a:solidFill>
              <a:srgbClr val="595B5E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4602659" y="3970883"/>
            <a:ext cx="57150" cy="809699"/>
          </a:xfrm>
          <a:prstGeom prst="roundRect">
            <a:avLst>
              <a:gd name="adj" fmla="val 29651"/>
            </a:avLst>
          </a:prstGeom>
          <a:solidFill>
            <a:srgbClr val="84482D"/>
          </a:solidFill>
          <a:ln/>
        </p:spPr>
      </p:sp>
      <p:sp>
        <p:nvSpPr>
          <p:cNvPr id="12" name="Text 9"/>
          <p:cNvSpPr/>
          <p:nvPr/>
        </p:nvSpPr>
        <p:spPr>
          <a:xfrm>
            <a:off x="4787057" y="4098131"/>
            <a:ext cx="1412081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Інструмент якості</a:t>
            </a:r>
            <a:endParaRPr lang="en-US" sz="1100" dirty="0"/>
          </a:p>
        </p:txBody>
      </p:sp>
      <p:sp>
        <p:nvSpPr>
          <p:cNvPr id="13" name="Text 10"/>
          <p:cNvSpPr/>
          <p:nvPr/>
        </p:nvSpPr>
        <p:spPr>
          <a:xfrm>
            <a:off x="4787057" y="4328592"/>
            <a:ext cx="3555132" cy="3247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Протоколи атестаційної комісії — основа для підвищення кваліфікації</a:t>
            </a:r>
            <a:endParaRPr lang="en-US" sz="85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3BDA59-B901-488E-97C8-08F2B86F6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02" y="769814"/>
            <a:ext cx="4474094" cy="308096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83059"/>
            <a:ext cx="6376467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Освітній процес: цифри та факти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509564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Попри безпекові обмеження, ліцей забезпечив повноцінний освітній процес для всіх категорій учнів.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96119" y="1966689"/>
            <a:ext cx="2599134" cy="467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5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100%</a:t>
            </a:r>
            <a:endParaRPr lang="en-US" sz="3650" dirty="0"/>
          </a:p>
        </p:txBody>
      </p:sp>
      <p:sp>
        <p:nvSpPr>
          <p:cNvPr id="5" name="Text 3"/>
          <p:cNvSpPr/>
          <p:nvPr/>
        </p:nvSpPr>
        <p:spPr>
          <a:xfrm>
            <a:off x="779711" y="2611636"/>
            <a:ext cx="2031950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Охоплення навчанням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496119" y="2918147"/>
            <a:ext cx="259913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10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Всі учні забезпечені доступом до освіти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3272433" y="1966689"/>
            <a:ext cx="2599134" cy="467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5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3650" dirty="0"/>
          </a:p>
        </p:txBody>
      </p:sp>
      <p:sp>
        <p:nvSpPr>
          <p:cNvPr id="8" name="Text 6"/>
          <p:cNvSpPr/>
          <p:nvPr/>
        </p:nvSpPr>
        <p:spPr>
          <a:xfrm>
            <a:off x="3685952" y="261163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Формати навчання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3272433" y="2918147"/>
            <a:ext cx="259913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10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Очний та дистанційний режими залежно від ситуації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6048747" y="1966689"/>
            <a:ext cx="2599134" cy="467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5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100%</a:t>
            </a:r>
            <a:endParaRPr lang="en-US" sz="3650" dirty="0"/>
          </a:p>
        </p:txBody>
      </p:sp>
      <p:sp>
        <p:nvSpPr>
          <p:cNvPr id="11" name="Text 9"/>
          <p:cNvSpPr/>
          <p:nvPr/>
        </p:nvSpPr>
        <p:spPr>
          <a:xfrm>
            <a:off x="6442025" y="2611636"/>
            <a:ext cx="1812503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Виконання програм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6048747" y="2918147"/>
            <a:ext cx="259913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10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Навчальні плани виконано в повному обсязі</a:t>
            </a:r>
            <a:endParaRPr lang="en-US" sz="1100" dirty="0"/>
          </a:p>
        </p:txBody>
      </p:sp>
      <p:sp>
        <p:nvSpPr>
          <p:cNvPr id="13" name="Shape 11"/>
          <p:cNvSpPr/>
          <p:nvPr/>
        </p:nvSpPr>
        <p:spPr>
          <a:xfrm>
            <a:off x="496119" y="3531245"/>
            <a:ext cx="8151763" cy="829196"/>
          </a:xfrm>
          <a:prstGeom prst="roundRect">
            <a:avLst>
              <a:gd name="adj" fmla="val 2565"/>
            </a:avLst>
          </a:prstGeom>
          <a:solidFill>
            <a:srgbClr val="022349"/>
          </a:solidFill>
          <a:ln/>
        </p:spPr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751064"/>
            <a:ext cx="177180" cy="141759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956816" y="3708425"/>
            <a:ext cx="7549307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Організація навчання адаптувалася до поточної безпекової ситуації, зберігаючи якість та доступність освіти для кожного учня.</a:t>
            </a: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489" y="346770"/>
            <a:ext cx="5133826" cy="352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Соціальна підтримка та інклюзія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714503" y="2152650"/>
            <a:ext cx="2360712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Турбота про кожного учня</a:t>
            </a:r>
            <a:endParaRPr lang="en-US" sz="1100" dirty="0"/>
          </a:p>
        </p:txBody>
      </p:sp>
      <p:sp>
        <p:nvSpPr>
          <p:cNvPr id="6" name="Text 2"/>
          <p:cNvSpPr/>
          <p:nvPr/>
        </p:nvSpPr>
        <p:spPr>
          <a:xfrm>
            <a:off x="4714503" y="2419127"/>
            <a:ext cx="3759622" cy="3247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Ліцей забезпечує соціальний захист учнів через систему пільг, підтримки та інклюзивних практик.</a:t>
            </a:r>
            <a:endParaRPr lang="en-US" sz="850" dirty="0"/>
          </a:p>
        </p:txBody>
      </p:sp>
      <p:sp>
        <p:nvSpPr>
          <p:cNvPr id="7" name="Text 3"/>
          <p:cNvSpPr/>
          <p:nvPr/>
        </p:nvSpPr>
        <p:spPr>
          <a:xfrm>
            <a:off x="4714503" y="2824832"/>
            <a:ext cx="3759622" cy="7124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20000"/>
              </a:lnSpc>
              <a:buSzPct val="100000"/>
              <a:buChar char="•"/>
            </a:pPr>
            <a:r>
              <a:rPr lang="en-US" sz="850" b="1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Гаряче харчування</a:t>
            </a:r>
            <a:r>
              <a:rPr lang="en-US" sz="8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— безкоштовно для пільгових категорій учнів</a:t>
            </a:r>
            <a:endParaRPr lang="en-US" sz="850" dirty="0"/>
          </a:p>
          <a:p>
            <a:pPr marL="342900" indent="-342900" algn="l">
              <a:lnSpc>
                <a:spcPct val="120000"/>
              </a:lnSpc>
              <a:buSzPct val="100000"/>
              <a:buChar char="•"/>
            </a:pPr>
            <a:r>
              <a:rPr lang="en-US" sz="850" b="1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Підвезення</a:t>
            </a:r>
            <a:r>
              <a:rPr lang="en-US" sz="8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— організовані маршрути для учнів із віддалених сіл</a:t>
            </a:r>
            <a:endParaRPr lang="en-US" sz="850" dirty="0"/>
          </a:p>
          <a:p>
            <a:pPr marL="342900" indent="-342900" algn="l">
              <a:lnSpc>
                <a:spcPct val="120000"/>
              </a:lnSpc>
              <a:buSzPct val="100000"/>
              <a:buChar char="•"/>
            </a:pPr>
            <a:r>
              <a:rPr lang="en-US" sz="850" b="1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Підтримка ВПО</a:t>
            </a:r>
            <a:r>
              <a:rPr lang="en-US" sz="8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— діти з тимчасово окупованих територій інтегровані в освітній процес</a:t>
            </a:r>
            <a:endParaRPr lang="en-US" sz="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41871" y="348035"/>
            <a:ext cx="4046116" cy="394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50" dirty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Позакласна діяльність</a:t>
            </a:r>
            <a:endParaRPr lang="en-US" sz="2450" dirty="0"/>
          </a:p>
        </p:txBody>
      </p:sp>
      <p:sp>
        <p:nvSpPr>
          <p:cNvPr id="4" name="Text 1"/>
          <p:cNvSpPr/>
          <p:nvPr/>
        </p:nvSpPr>
        <p:spPr>
          <a:xfrm>
            <a:off x="441871" y="911200"/>
            <a:ext cx="4831259" cy="3818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Розвиток талантів та активне шкільне життя — невід'ємна частина виховання в Концівському ліцеї.</a:t>
            </a:r>
            <a:endParaRPr lang="en-US" sz="9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1871" y="1419597"/>
            <a:ext cx="315590" cy="31559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41871" y="1875681"/>
            <a:ext cx="1578248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Гурткова робота</a:t>
            </a:r>
            <a:endParaRPr lang="en-US" sz="1200" dirty="0"/>
          </a:p>
        </p:txBody>
      </p:sp>
      <p:sp>
        <p:nvSpPr>
          <p:cNvPr id="7" name="Text 3"/>
          <p:cNvSpPr/>
          <p:nvPr/>
        </p:nvSpPr>
        <p:spPr>
          <a:xfrm>
            <a:off x="441871" y="2140372"/>
            <a:ext cx="4831259" cy="190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Розвиток творчих здібностей, технічних навичок та спортивних талантів учнів</a:t>
            </a:r>
            <a:endParaRPr lang="en-US" sz="9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871" y="2556197"/>
            <a:ext cx="315590" cy="31559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41871" y="3012281"/>
            <a:ext cx="1578248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Шкільні традиції</a:t>
            </a:r>
            <a:endParaRPr lang="en-US" sz="1200" dirty="0"/>
          </a:p>
        </p:txBody>
      </p:sp>
      <p:sp>
        <p:nvSpPr>
          <p:cNvPr id="10" name="Text 5"/>
          <p:cNvSpPr/>
          <p:nvPr/>
        </p:nvSpPr>
        <p:spPr>
          <a:xfrm>
            <a:off x="441871" y="3276972"/>
            <a:ext cx="4831259" cy="3818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Святкові заходи, тематичні тижні та нові ініціативи, що зміцнюють шкільну спільноту</a:t>
            </a:r>
            <a:endParaRPr lang="en-US" sz="9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871" y="3883744"/>
            <a:ext cx="315590" cy="31559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441871" y="4339828"/>
            <a:ext cx="2025774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Громадянська активність</a:t>
            </a:r>
            <a:endParaRPr lang="en-US" sz="1200" dirty="0"/>
          </a:p>
        </p:txBody>
      </p:sp>
      <p:sp>
        <p:nvSpPr>
          <p:cNvPr id="13" name="Text 7"/>
          <p:cNvSpPr/>
          <p:nvPr/>
        </p:nvSpPr>
        <p:spPr>
          <a:xfrm>
            <a:off x="441871" y="4604519"/>
            <a:ext cx="4831259" cy="190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Волонтерські проєкти, патріотичне виховання та участь у житті громади</a:t>
            </a:r>
            <a:endParaRPr lang="en-US" sz="95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3CF8F30-9963-4FA3-8769-B7F73E9B5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6375" y="0"/>
            <a:ext cx="3857625" cy="51411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1643" y="375345"/>
            <a:ext cx="4307160" cy="366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00" dirty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Прозорість та відкритість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521643" y="2067744"/>
            <a:ext cx="2941960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Відповідальність перед громадою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521643" y="2348359"/>
            <a:ext cx="2649066" cy="5150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Концівський ліцей дотримується вимог статті 30 Закону України «Про освіту» щодо публічності та підзвітності.</a:t>
            </a:r>
            <a:endParaRPr lang="en-US" sz="900" dirty="0"/>
          </a:p>
        </p:txBody>
      </p:sp>
      <p:sp>
        <p:nvSpPr>
          <p:cNvPr id="6" name="Shape 3"/>
          <p:cNvSpPr/>
          <p:nvPr/>
        </p:nvSpPr>
        <p:spPr>
          <a:xfrm>
            <a:off x="521643" y="4142780"/>
            <a:ext cx="264096" cy="264096"/>
          </a:xfrm>
          <a:prstGeom prst="roundRect">
            <a:avLst>
              <a:gd name="adj" fmla="val 6668"/>
            </a:avLst>
          </a:prstGeom>
          <a:solidFill>
            <a:srgbClr val="404245"/>
          </a:solidFill>
          <a:ln/>
        </p:spPr>
      </p:sp>
      <p:sp>
        <p:nvSpPr>
          <p:cNvPr id="7" name="Text 4"/>
          <p:cNvSpPr/>
          <p:nvPr/>
        </p:nvSpPr>
        <p:spPr>
          <a:xfrm>
            <a:off x="565621" y="4164732"/>
            <a:ext cx="176064" cy="22011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882923" y="4183112"/>
            <a:ext cx="1480691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Фінансова звітність</a:t>
            </a:r>
            <a:endParaRPr lang="en-US" sz="1150" dirty="0"/>
          </a:p>
        </p:txBody>
      </p:sp>
      <p:sp>
        <p:nvSpPr>
          <p:cNvPr id="9" name="Text 6"/>
          <p:cNvSpPr/>
          <p:nvPr/>
        </p:nvSpPr>
        <p:spPr>
          <a:xfrm>
            <a:off x="882923" y="4424809"/>
            <a:ext cx="2257871" cy="3433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Публічне розміщення інформації про використання коштів</a:t>
            </a:r>
            <a:endParaRPr lang="en-US" sz="900" dirty="0"/>
          </a:p>
        </p:txBody>
      </p:sp>
      <p:sp>
        <p:nvSpPr>
          <p:cNvPr id="10" name="Shape 7"/>
          <p:cNvSpPr/>
          <p:nvPr/>
        </p:nvSpPr>
        <p:spPr>
          <a:xfrm>
            <a:off x="3262313" y="4142780"/>
            <a:ext cx="264096" cy="264096"/>
          </a:xfrm>
          <a:prstGeom prst="roundRect">
            <a:avLst>
              <a:gd name="adj" fmla="val 6668"/>
            </a:avLst>
          </a:prstGeom>
          <a:solidFill>
            <a:srgbClr val="404245"/>
          </a:solidFill>
          <a:ln/>
        </p:spPr>
      </p:sp>
      <p:sp>
        <p:nvSpPr>
          <p:cNvPr id="11" name="Text 8"/>
          <p:cNvSpPr/>
          <p:nvPr/>
        </p:nvSpPr>
        <p:spPr>
          <a:xfrm>
            <a:off x="3306291" y="4164732"/>
            <a:ext cx="176064" cy="22011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3623593" y="4183112"/>
            <a:ext cx="1695971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Управлінська звітність</a:t>
            </a:r>
            <a:endParaRPr lang="en-US" sz="1150" dirty="0"/>
          </a:p>
        </p:txBody>
      </p:sp>
      <p:sp>
        <p:nvSpPr>
          <p:cNvPr id="13" name="Text 10"/>
          <p:cNvSpPr/>
          <p:nvPr/>
        </p:nvSpPr>
        <p:spPr>
          <a:xfrm>
            <a:off x="3623593" y="4424809"/>
            <a:ext cx="2257946" cy="3433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Відкритість у прийнятті рішень та плануванні</a:t>
            </a:r>
            <a:endParaRPr lang="en-US" sz="900" dirty="0"/>
          </a:p>
        </p:txBody>
      </p:sp>
      <p:sp>
        <p:nvSpPr>
          <p:cNvPr id="14" name="Shape 11"/>
          <p:cNvSpPr/>
          <p:nvPr/>
        </p:nvSpPr>
        <p:spPr>
          <a:xfrm>
            <a:off x="6003057" y="4142780"/>
            <a:ext cx="264096" cy="264096"/>
          </a:xfrm>
          <a:prstGeom prst="roundRect">
            <a:avLst>
              <a:gd name="adj" fmla="val 6668"/>
            </a:avLst>
          </a:prstGeom>
          <a:solidFill>
            <a:srgbClr val="404245"/>
          </a:solidFill>
          <a:ln/>
        </p:spPr>
      </p:sp>
      <p:sp>
        <p:nvSpPr>
          <p:cNvPr id="15" name="Text 12"/>
          <p:cNvSpPr/>
          <p:nvPr/>
        </p:nvSpPr>
        <p:spPr>
          <a:xfrm>
            <a:off x="6047036" y="4164732"/>
            <a:ext cx="176064" cy="22011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6364337" y="4183112"/>
            <a:ext cx="14674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Взаємодія з радою</a:t>
            </a:r>
            <a:endParaRPr lang="en-US" sz="1150" dirty="0"/>
          </a:p>
        </p:txBody>
      </p:sp>
      <p:sp>
        <p:nvSpPr>
          <p:cNvPr id="17" name="Text 14"/>
          <p:cNvSpPr/>
          <p:nvPr/>
        </p:nvSpPr>
        <p:spPr>
          <a:xfrm>
            <a:off x="6364337" y="4424809"/>
            <a:ext cx="2257871" cy="3433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Системна робота з Холмківською сільською радою</a:t>
            </a:r>
            <a:endParaRPr lang="en-US" sz="9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A7EB64-7276-4183-A0CE-7DA90063B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921" y="1135628"/>
            <a:ext cx="1387236" cy="1476905"/>
          </a:xfrm>
          <a:prstGeom prst="flowChartConnector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ADA3C63-6665-4366-8B1E-A92B9C42F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931" y="1238250"/>
            <a:ext cx="1333500" cy="13335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1078109-5F9A-4AAA-B961-C7162EC47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291" y="1129159"/>
            <a:ext cx="1333500" cy="133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925119" y="995214"/>
            <a:ext cx="4722763" cy="183415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50" dirty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Майстерня, де формується майбутнє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3925119" y="3041972"/>
            <a:ext cx="4722763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Концівський ліцей — це простір, де кожен учень знаходить свій шлях, кожен педагог — натхнення, а кожна родина — підтримку та розуміння.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3925119" y="3881884"/>
            <a:ext cx="1479724" cy="266402"/>
          </a:xfrm>
          <a:prstGeom prst="roundRect">
            <a:avLst>
              <a:gd name="adj" fmla="val 6386"/>
            </a:avLst>
          </a:prstGeom>
          <a:solidFill>
            <a:srgbClr val="391F13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0174" y="3958382"/>
            <a:ext cx="113407" cy="1134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80284" y="3924374"/>
            <a:ext cx="1596703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РАЗОМ МИ СИЛЬНІШІ</a:t>
            </a:r>
            <a:endParaRPr lang="en-US" sz="85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1E3236-4F10-47EA-B4FA-D8B569C31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002972" cy="15022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C68483-5A58-447E-9E5B-A79B11429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3228" y="3829957"/>
            <a:ext cx="2335188" cy="13135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BA2FB3-C1C1-4C12-8160-D67350687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5444" y="2409371"/>
            <a:ext cx="2002972" cy="13692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9C8362-ACA2-40A3-9FB4-9511EC3D80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473" y="3468915"/>
            <a:ext cx="1337052" cy="16038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D94F14-ED0D-4416-B76F-6A9CF20062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5444" y="995214"/>
            <a:ext cx="1950449" cy="12990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E7C64F-595D-4DD4-ACB9-A368FCAF16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7202" y="0"/>
            <a:ext cx="1808691" cy="11901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0D637D1-5003-49A2-826B-823432C79D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992" y="1553596"/>
            <a:ext cx="1366987" cy="182264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504</Words>
  <Application>Microsoft Office PowerPoint</Application>
  <PresentationFormat>Екран (16:9)</PresentationFormat>
  <Paragraphs>90</Paragraphs>
  <Slides>10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5" baseType="lpstr">
      <vt:lpstr>Calibri</vt:lpstr>
      <vt:lpstr>Arial</vt:lpstr>
      <vt:lpstr>Manrope</vt:lpstr>
      <vt:lpstr>Prata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/>
  <cp:lastModifiedBy>Концово Секретар</cp:lastModifiedBy>
  <cp:revision>14</cp:revision>
  <dcterms:created xsi:type="dcterms:W3CDTF">2026-05-28T06:27:56Z</dcterms:created>
  <dcterms:modified xsi:type="dcterms:W3CDTF">2026-06-01T08:09:20Z</dcterms:modified>
</cp:coreProperties>
</file>